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Lst>
  <p:sldIdLst>
    <p:sldId id="303" r:id="rId3"/>
    <p:sldId id="374" r:id="rId4"/>
    <p:sldId id="375" r:id="rId5"/>
    <p:sldId id="408" r:id="rId6"/>
    <p:sldId id="409" r:id="rId7"/>
    <p:sldId id="410" r:id="rId8"/>
    <p:sldId id="431" r:id="rId9"/>
    <p:sldId id="514" r:id="rId10"/>
    <p:sldId id="381" r:id="rId11"/>
    <p:sldId id="383" r:id="rId12"/>
    <p:sldId id="392" r:id="rId13"/>
    <p:sldId id="403" r:id="rId14"/>
    <p:sldId id="379" r:id="rId15"/>
    <p:sldId id="391" r:id="rId16"/>
    <p:sldId id="429" r:id="rId17"/>
    <p:sldId id="411" r:id="rId18"/>
    <p:sldId id="330" r:id="rId19"/>
    <p:sldId id="428" r:id="rId20"/>
    <p:sldId id="336" r:id="rId21"/>
    <p:sldId id="352" r:id="rId22"/>
    <p:sldId id="416" r:id="rId23"/>
    <p:sldId id="418" r:id="rId24"/>
    <p:sldId id="424" r:id="rId25"/>
    <p:sldId id="347" r:id="rId26"/>
    <p:sldId id="331" r:id="rId27"/>
    <p:sldId id="425" r:id="rId28"/>
    <p:sldId id="343" r:id="rId29"/>
    <p:sldId id="341" r:id="rId30"/>
    <p:sldId id="434" r:id="rId31"/>
    <p:sldId id="439" r:id="rId32"/>
    <p:sldId id="436" r:id="rId33"/>
    <p:sldId id="348" r:id="rId34"/>
    <p:sldId id="438" r:id="rId35"/>
    <p:sldId id="440" r:id="rId36"/>
    <p:sldId id="367" r:id="rId37"/>
    <p:sldId id="447" r:id="rId38"/>
    <p:sldId id="369" r:id="rId39"/>
    <p:sldId id="353" r:id="rId40"/>
    <p:sldId id="441" r:id="rId41"/>
    <p:sldId id="443" r:id="rId42"/>
    <p:sldId id="356" r:id="rId43"/>
    <p:sldId id="444" r:id="rId44"/>
    <p:sldId id="327" r:id="rId45"/>
    <p:sldId id="474" r:id="rId46"/>
    <p:sldId id="473" r:id="rId47"/>
    <p:sldId id="480" r:id="rId48"/>
    <p:sldId id="475" r:id="rId49"/>
    <p:sldId id="483" r:id="rId50"/>
    <p:sldId id="488" r:id="rId51"/>
    <p:sldId id="489" r:id="rId52"/>
    <p:sldId id="490" r:id="rId53"/>
    <p:sldId id="491" r:id="rId54"/>
    <p:sldId id="497" r:id="rId55"/>
    <p:sldId id="492" r:id="rId56"/>
    <p:sldId id="496" r:id="rId57"/>
    <p:sldId id="349" r:id="rId58"/>
    <p:sldId id="498" r:id="rId59"/>
    <p:sldId id="499" r:id="rId60"/>
    <p:sldId id="500" r:id="rId61"/>
    <p:sldId id="501" r:id="rId62"/>
    <p:sldId id="518" r:id="rId63"/>
    <p:sldId id="502" r:id="rId64"/>
    <p:sldId id="503" r:id="rId65"/>
    <p:sldId id="504" r:id="rId66"/>
    <p:sldId id="506" r:id="rId67"/>
    <p:sldId id="333" r:id="rId68"/>
    <p:sldId id="529" r:id="rId69"/>
    <p:sldId id="526" r:id="rId70"/>
    <p:sldId id="335" r:id="rId71"/>
    <p:sldId id="350" r:id="rId72"/>
    <p:sldId id="334" r:id="rId73"/>
    <p:sldId id="565" r:id="rId74"/>
    <p:sldId id="569" r:id="rId75"/>
    <p:sldId id="568" r:id="rId76"/>
    <p:sldId id="571" r:id="rId77"/>
    <p:sldId id="572" r:id="rId78"/>
    <p:sldId id="576" r:id="rId79"/>
    <p:sldId id="577" r:id="rId80"/>
    <p:sldId id="578" r:id="rId81"/>
    <p:sldId id="579" r:id="rId82"/>
    <p:sldId id="580" r:id="rId83"/>
    <p:sldId id="581" r:id="rId84"/>
    <p:sldId id="582" r:id="rId85"/>
    <p:sldId id="583" r:id="rId86"/>
    <p:sldId id="584" r:id="rId87"/>
    <p:sldId id="585" r:id="rId88"/>
    <p:sldId id="586" r:id="rId89"/>
    <p:sldId id="587" r:id="rId90"/>
    <p:sldId id="325" r:id="rId91"/>
    <p:sldId id="378" r:id="rId92"/>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4B29"/>
    <a:srgbClr val="A50021"/>
    <a:srgbClr val="800080"/>
    <a:srgbClr val="FF0000"/>
    <a:srgbClr val="33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3309" autoAdjust="0"/>
    <p:restoredTop sz="93716" autoAdjust="0"/>
  </p:normalViewPr>
  <p:slideViewPr>
    <p:cSldViewPr snapToGrid="0">
      <p:cViewPr varScale="1">
        <p:scale>
          <a:sx n="70" d="100"/>
          <a:sy n="70" d="100"/>
        </p:scale>
        <p:origin x="67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theme" Target="theme/theme1.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2C8DBF5C-6D20-44FB-9C99-E1DF67029EB3}" type="datetimeFigureOut">
              <a:rPr lang="fa-IR" smtClean="0"/>
              <a:t>05/24/1440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EB1159C-B82C-46C7-A86B-FEBABAD95535}" type="slidenum">
              <a:rPr lang="fa-IR" smtClean="0"/>
              <a:t>‹#›</a:t>
            </a:fld>
            <a:endParaRPr lang="fa-IR"/>
          </a:p>
        </p:txBody>
      </p:sp>
    </p:spTree>
    <p:extLst>
      <p:ext uri="{BB962C8B-B14F-4D97-AF65-F5344CB8AC3E}">
        <p14:creationId xmlns:p14="http://schemas.microsoft.com/office/powerpoint/2010/main" val="12895331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2C8DBF5C-6D20-44FB-9C99-E1DF67029EB3}" type="datetimeFigureOut">
              <a:rPr lang="fa-IR" smtClean="0"/>
              <a:t>05/24/1440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EB1159C-B82C-46C7-A86B-FEBABAD95535}" type="slidenum">
              <a:rPr lang="fa-IR" smtClean="0"/>
              <a:t>‹#›</a:t>
            </a:fld>
            <a:endParaRPr lang="fa-IR"/>
          </a:p>
        </p:txBody>
      </p:sp>
    </p:spTree>
    <p:extLst>
      <p:ext uri="{BB962C8B-B14F-4D97-AF65-F5344CB8AC3E}">
        <p14:creationId xmlns:p14="http://schemas.microsoft.com/office/powerpoint/2010/main" val="24487946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2C8DBF5C-6D20-44FB-9C99-E1DF67029EB3}" type="datetimeFigureOut">
              <a:rPr lang="fa-IR" smtClean="0"/>
              <a:t>05/24/1440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EB1159C-B82C-46C7-A86B-FEBABAD95535}" type="slidenum">
              <a:rPr lang="fa-IR" smtClean="0"/>
              <a:t>‹#›</a:t>
            </a:fld>
            <a:endParaRPr lang="fa-IR"/>
          </a:p>
        </p:txBody>
      </p:sp>
    </p:spTree>
    <p:extLst>
      <p:ext uri="{BB962C8B-B14F-4D97-AF65-F5344CB8AC3E}">
        <p14:creationId xmlns:p14="http://schemas.microsoft.com/office/powerpoint/2010/main" val="27214056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7D2C17A-6AB0-4654-B57D-051F072D0FF5}" type="datetimeFigureOut">
              <a:rPr lang="fa-IR" smtClean="0">
                <a:solidFill>
                  <a:prstClr val="black">
                    <a:tint val="75000"/>
                  </a:prstClr>
                </a:solidFill>
              </a:rPr>
              <a:pPr/>
              <a:t>05/24/1440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05D7DD8E-A7E2-4555-9B2F-3D9DFDEDEA32}" type="slidenum">
              <a:rPr lang="fa-IR" smtClean="0"/>
              <a:pPr/>
              <a:t>‹#›</a:t>
            </a:fld>
            <a:endParaRPr lang="fa-IR"/>
          </a:p>
        </p:txBody>
      </p:sp>
    </p:spTree>
    <p:extLst>
      <p:ext uri="{BB962C8B-B14F-4D97-AF65-F5344CB8AC3E}">
        <p14:creationId xmlns:p14="http://schemas.microsoft.com/office/powerpoint/2010/main" val="28135500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2C17A-6AB0-4654-B57D-051F072D0FF5}" type="datetimeFigureOut">
              <a:rPr lang="fa-IR" smtClean="0">
                <a:solidFill>
                  <a:prstClr val="black">
                    <a:tint val="75000"/>
                  </a:prstClr>
                </a:solidFill>
              </a:rPr>
              <a:pPr/>
              <a:t>05/24/1440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05D7DD8E-A7E2-4555-9B2F-3D9DFDEDEA32}" type="slidenum">
              <a:rPr lang="fa-IR" smtClean="0"/>
              <a:pPr/>
              <a:t>‹#›</a:t>
            </a:fld>
            <a:endParaRPr lang="fa-IR"/>
          </a:p>
        </p:txBody>
      </p:sp>
    </p:spTree>
    <p:extLst>
      <p:ext uri="{BB962C8B-B14F-4D97-AF65-F5344CB8AC3E}">
        <p14:creationId xmlns:p14="http://schemas.microsoft.com/office/powerpoint/2010/main" val="40842110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7D2C17A-6AB0-4654-B57D-051F072D0FF5}" type="datetimeFigureOut">
              <a:rPr lang="fa-IR" smtClean="0">
                <a:solidFill>
                  <a:prstClr val="black">
                    <a:tint val="75000"/>
                  </a:prstClr>
                </a:solidFill>
              </a:rPr>
              <a:pPr/>
              <a:t>05/24/1440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05D7DD8E-A7E2-4555-9B2F-3D9DFDEDEA32}" type="slidenum">
              <a:rPr lang="fa-IR" smtClean="0"/>
              <a:pPr/>
              <a:t>‹#›</a:t>
            </a:fld>
            <a:endParaRPr lang="fa-IR"/>
          </a:p>
        </p:txBody>
      </p:sp>
    </p:spTree>
    <p:extLst>
      <p:ext uri="{BB962C8B-B14F-4D97-AF65-F5344CB8AC3E}">
        <p14:creationId xmlns:p14="http://schemas.microsoft.com/office/powerpoint/2010/main" val="18061455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7D2C17A-6AB0-4654-B57D-051F072D0FF5}" type="datetimeFigureOut">
              <a:rPr lang="fa-IR" smtClean="0">
                <a:solidFill>
                  <a:prstClr val="black">
                    <a:tint val="75000"/>
                  </a:prstClr>
                </a:solidFill>
              </a:rPr>
              <a:pPr/>
              <a:t>05/24/1440</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05D7DD8E-A7E2-4555-9B2F-3D9DFDEDEA32}" type="slidenum">
              <a:rPr lang="fa-IR" smtClean="0"/>
              <a:pPr/>
              <a:t>‹#›</a:t>
            </a:fld>
            <a:endParaRPr lang="fa-IR"/>
          </a:p>
        </p:txBody>
      </p:sp>
    </p:spTree>
    <p:extLst>
      <p:ext uri="{BB962C8B-B14F-4D97-AF65-F5344CB8AC3E}">
        <p14:creationId xmlns:p14="http://schemas.microsoft.com/office/powerpoint/2010/main" val="22934470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7D2C17A-6AB0-4654-B57D-051F072D0FF5}" type="datetimeFigureOut">
              <a:rPr lang="fa-IR" smtClean="0">
                <a:solidFill>
                  <a:prstClr val="black">
                    <a:tint val="75000"/>
                  </a:prstClr>
                </a:solidFill>
              </a:rPr>
              <a:pPr/>
              <a:t>05/24/1440</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05D7DD8E-A7E2-4555-9B2F-3D9DFDEDEA32}" type="slidenum">
              <a:rPr lang="fa-IR" smtClean="0"/>
              <a:pPr/>
              <a:t>‹#›</a:t>
            </a:fld>
            <a:endParaRPr lang="fa-IR"/>
          </a:p>
        </p:txBody>
      </p:sp>
    </p:spTree>
    <p:extLst>
      <p:ext uri="{BB962C8B-B14F-4D97-AF65-F5344CB8AC3E}">
        <p14:creationId xmlns:p14="http://schemas.microsoft.com/office/powerpoint/2010/main" val="25103561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7D2C17A-6AB0-4654-B57D-051F072D0FF5}" type="datetimeFigureOut">
              <a:rPr lang="fa-IR" smtClean="0">
                <a:solidFill>
                  <a:prstClr val="black">
                    <a:tint val="75000"/>
                  </a:prstClr>
                </a:solidFill>
              </a:rPr>
              <a:pPr/>
              <a:t>05/24/1440</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05D7DD8E-A7E2-4555-9B2F-3D9DFDEDEA32}" type="slidenum">
              <a:rPr lang="fa-IR" smtClean="0"/>
              <a:pPr/>
              <a:t>‹#›</a:t>
            </a:fld>
            <a:endParaRPr lang="fa-IR"/>
          </a:p>
        </p:txBody>
      </p:sp>
    </p:spTree>
    <p:extLst>
      <p:ext uri="{BB962C8B-B14F-4D97-AF65-F5344CB8AC3E}">
        <p14:creationId xmlns:p14="http://schemas.microsoft.com/office/powerpoint/2010/main" val="34350223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2C17A-6AB0-4654-B57D-051F072D0FF5}" type="datetimeFigureOut">
              <a:rPr lang="fa-IR" smtClean="0">
                <a:solidFill>
                  <a:prstClr val="black">
                    <a:tint val="75000"/>
                  </a:prstClr>
                </a:solidFill>
              </a:rPr>
              <a:pPr/>
              <a:t>05/24/1440</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05D7DD8E-A7E2-4555-9B2F-3D9DFDEDEA32}" type="slidenum">
              <a:rPr lang="fa-IR" smtClean="0"/>
              <a:pPr/>
              <a:t>‹#›</a:t>
            </a:fld>
            <a:endParaRPr lang="fa-IR"/>
          </a:p>
        </p:txBody>
      </p:sp>
    </p:spTree>
    <p:extLst>
      <p:ext uri="{BB962C8B-B14F-4D97-AF65-F5344CB8AC3E}">
        <p14:creationId xmlns:p14="http://schemas.microsoft.com/office/powerpoint/2010/main" val="21291885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D2C17A-6AB0-4654-B57D-051F072D0FF5}" type="datetimeFigureOut">
              <a:rPr lang="fa-IR" smtClean="0">
                <a:solidFill>
                  <a:prstClr val="black">
                    <a:tint val="75000"/>
                  </a:prstClr>
                </a:solidFill>
              </a:rPr>
              <a:pPr/>
              <a:t>05/24/1440</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05D7DD8E-A7E2-4555-9B2F-3D9DFDEDEA32}" type="slidenum">
              <a:rPr lang="fa-IR" smtClean="0"/>
              <a:pPr/>
              <a:t>‹#›</a:t>
            </a:fld>
            <a:endParaRPr lang="fa-IR"/>
          </a:p>
        </p:txBody>
      </p:sp>
    </p:spTree>
    <p:extLst>
      <p:ext uri="{BB962C8B-B14F-4D97-AF65-F5344CB8AC3E}">
        <p14:creationId xmlns:p14="http://schemas.microsoft.com/office/powerpoint/2010/main" val="9697417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2C8DBF5C-6D20-44FB-9C99-E1DF67029EB3}" type="datetimeFigureOut">
              <a:rPr lang="fa-IR" smtClean="0"/>
              <a:t>05/24/1440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EB1159C-B82C-46C7-A86B-FEBABAD95535}" type="slidenum">
              <a:rPr lang="fa-IR" smtClean="0"/>
              <a:t>‹#›</a:t>
            </a:fld>
            <a:endParaRPr lang="fa-IR"/>
          </a:p>
        </p:txBody>
      </p:sp>
    </p:spTree>
    <p:extLst>
      <p:ext uri="{BB962C8B-B14F-4D97-AF65-F5344CB8AC3E}">
        <p14:creationId xmlns:p14="http://schemas.microsoft.com/office/powerpoint/2010/main" val="3255867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D2C17A-6AB0-4654-B57D-051F072D0FF5}" type="datetimeFigureOut">
              <a:rPr lang="fa-IR" smtClean="0">
                <a:solidFill>
                  <a:prstClr val="black">
                    <a:tint val="75000"/>
                  </a:prstClr>
                </a:solidFill>
              </a:rPr>
              <a:pPr/>
              <a:t>05/24/1440</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05D7DD8E-A7E2-4555-9B2F-3D9DFDEDEA32}" type="slidenum">
              <a:rPr lang="fa-IR" smtClean="0"/>
              <a:pPr/>
              <a:t>‹#›</a:t>
            </a:fld>
            <a:endParaRPr lang="fa-IR"/>
          </a:p>
        </p:txBody>
      </p:sp>
    </p:spTree>
    <p:extLst>
      <p:ext uri="{BB962C8B-B14F-4D97-AF65-F5344CB8AC3E}">
        <p14:creationId xmlns:p14="http://schemas.microsoft.com/office/powerpoint/2010/main" val="30554249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7D2C17A-6AB0-4654-B57D-051F072D0FF5}" type="datetimeFigureOut">
              <a:rPr lang="fa-IR" smtClean="0">
                <a:solidFill>
                  <a:prstClr val="black">
                    <a:tint val="75000"/>
                  </a:prstClr>
                </a:solidFill>
              </a:rPr>
              <a:pPr/>
              <a:t>05/24/1440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05D7DD8E-A7E2-4555-9B2F-3D9DFDEDEA32}" type="slidenum">
              <a:rPr lang="fa-IR" smtClean="0"/>
              <a:pPr/>
              <a:t>‹#›</a:t>
            </a:fld>
            <a:endParaRPr lang="fa-IR"/>
          </a:p>
        </p:txBody>
      </p:sp>
    </p:spTree>
    <p:extLst>
      <p:ext uri="{BB962C8B-B14F-4D97-AF65-F5344CB8AC3E}">
        <p14:creationId xmlns:p14="http://schemas.microsoft.com/office/powerpoint/2010/main" val="10228045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7D2C17A-6AB0-4654-B57D-051F072D0FF5}" type="datetimeFigureOut">
              <a:rPr lang="fa-IR" smtClean="0">
                <a:solidFill>
                  <a:prstClr val="black">
                    <a:tint val="75000"/>
                  </a:prstClr>
                </a:solidFill>
              </a:rPr>
              <a:pPr/>
              <a:t>05/24/1440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05D7DD8E-A7E2-4555-9B2F-3D9DFDEDEA32}" type="slidenum">
              <a:rPr lang="fa-IR" smtClean="0"/>
              <a:pPr/>
              <a:t>‹#›</a:t>
            </a:fld>
            <a:endParaRPr lang="fa-I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r>
              <a:rPr lang="en-US" sz="8000" dirty="0">
                <a:ln w="3175" cmpd="sng">
                  <a:noFill/>
                </a:ln>
                <a:solidFill>
                  <a:srgbClr val="A53010"/>
                </a:solidFill>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r>
              <a:rPr lang="en-US" sz="8000" dirty="0">
                <a:ln w="3175" cmpd="sng">
                  <a:noFill/>
                </a:ln>
                <a:solidFill>
                  <a:srgbClr val="A53010"/>
                </a:solidFill>
                <a:latin typeface="Arial"/>
              </a:rPr>
              <a:t>”</a:t>
            </a:r>
          </a:p>
        </p:txBody>
      </p:sp>
    </p:spTree>
    <p:extLst>
      <p:ext uri="{BB962C8B-B14F-4D97-AF65-F5344CB8AC3E}">
        <p14:creationId xmlns:p14="http://schemas.microsoft.com/office/powerpoint/2010/main" val="17767936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87D2C17A-6AB0-4654-B57D-051F072D0FF5}" type="datetimeFigureOut">
              <a:rPr lang="fa-IR" smtClean="0">
                <a:solidFill>
                  <a:prstClr val="black">
                    <a:tint val="75000"/>
                  </a:prstClr>
                </a:solidFill>
              </a:rPr>
              <a:pPr/>
              <a:t>05/24/1440</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05D7DD8E-A7E2-4555-9B2F-3D9DFDEDEA32}" type="slidenum">
              <a:rPr lang="fa-IR" smtClean="0"/>
              <a:pPr/>
              <a:t>‹#›</a:t>
            </a:fld>
            <a:endParaRPr lang="fa-IR"/>
          </a:p>
        </p:txBody>
      </p:sp>
    </p:spTree>
    <p:extLst>
      <p:ext uri="{BB962C8B-B14F-4D97-AF65-F5344CB8AC3E}">
        <p14:creationId xmlns:p14="http://schemas.microsoft.com/office/powerpoint/2010/main" val="8927496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87D2C17A-6AB0-4654-B57D-051F072D0FF5}" type="datetimeFigureOut">
              <a:rPr lang="fa-IR" smtClean="0">
                <a:solidFill>
                  <a:prstClr val="black">
                    <a:tint val="75000"/>
                  </a:prstClr>
                </a:solidFill>
              </a:rPr>
              <a:pPr/>
              <a:t>05/24/1440</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05D7DD8E-A7E2-4555-9B2F-3D9DFDEDEA32}" type="slidenum">
              <a:rPr lang="fa-IR" smtClean="0"/>
              <a:pPr/>
              <a:t>‹#›</a:t>
            </a:fld>
            <a:endParaRPr lang="fa-I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r>
              <a:rPr lang="en-US" sz="8000" dirty="0">
                <a:ln w="3175" cmpd="sng">
                  <a:noFill/>
                </a:ln>
                <a:solidFill>
                  <a:srgbClr val="A53010"/>
                </a:solidFill>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r>
              <a:rPr lang="en-US" sz="8000" dirty="0">
                <a:ln w="3175" cmpd="sng">
                  <a:noFill/>
                </a:ln>
                <a:solidFill>
                  <a:srgbClr val="A53010"/>
                </a:solidFill>
                <a:latin typeface="Arial"/>
              </a:rPr>
              <a:t>”</a:t>
            </a:r>
          </a:p>
        </p:txBody>
      </p:sp>
    </p:spTree>
    <p:extLst>
      <p:ext uri="{BB962C8B-B14F-4D97-AF65-F5344CB8AC3E}">
        <p14:creationId xmlns:p14="http://schemas.microsoft.com/office/powerpoint/2010/main" val="29564689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87D2C17A-6AB0-4654-B57D-051F072D0FF5}" type="datetimeFigureOut">
              <a:rPr lang="fa-IR" smtClean="0">
                <a:solidFill>
                  <a:prstClr val="black">
                    <a:tint val="75000"/>
                  </a:prstClr>
                </a:solidFill>
              </a:rPr>
              <a:pPr/>
              <a:t>05/24/1440</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05D7DD8E-A7E2-4555-9B2F-3D9DFDEDEA32}" type="slidenum">
              <a:rPr lang="fa-IR" smtClean="0"/>
              <a:pPr/>
              <a:t>‹#›</a:t>
            </a:fld>
            <a:endParaRPr lang="fa-IR"/>
          </a:p>
        </p:txBody>
      </p:sp>
    </p:spTree>
    <p:extLst>
      <p:ext uri="{BB962C8B-B14F-4D97-AF65-F5344CB8AC3E}">
        <p14:creationId xmlns:p14="http://schemas.microsoft.com/office/powerpoint/2010/main" val="41349741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2C17A-6AB0-4654-B57D-051F072D0FF5}" type="datetimeFigureOut">
              <a:rPr lang="fa-IR" smtClean="0">
                <a:solidFill>
                  <a:prstClr val="black">
                    <a:tint val="75000"/>
                  </a:prstClr>
                </a:solidFill>
              </a:rPr>
              <a:pPr/>
              <a:t>05/24/1440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05D7DD8E-A7E2-4555-9B2F-3D9DFDEDEA32}" type="slidenum">
              <a:rPr lang="fa-IR" smtClean="0"/>
              <a:pPr/>
              <a:t>‹#›</a:t>
            </a:fld>
            <a:endParaRPr lang="fa-IR"/>
          </a:p>
        </p:txBody>
      </p:sp>
    </p:spTree>
    <p:extLst>
      <p:ext uri="{BB962C8B-B14F-4D97-AF65-F5344CB8AC3E}">
        <p14:creationId xmlns:p14="http://schemas.microsoft.com/office/powerpoint/2010/main" val="1064135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2C17A-6AB0-4654-B57D-051F072D0FF5}" type="datetimeFigureOut">
              <a:rPr lang="fa-IR" smtClean="0">
                <a:solidFill>
                  <a:prstClr val="black">
                    <a:tint val="75000"/>
                  </a:prstClr>
                </a:solidFill>
              </a:rPr>
              <a:pPr/>
              <a:t>05/24/1440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05D7DD8E-A7E2-4555-9B2F-3D9DFDEDEA32}" type="slidenum">
              <a:rPr lang="fa-IR" smtClean="0"/>
              <a:pPr/>
              <a:t>‹#›</a:t>
            </a:fld>
            <a:endParaRPr lang="fa-IR"/>
          </a:p>
        </p:txBody>
      </p:sp>
    </p:spTree>
    <p:extLst>
      <p:ext uri="{BB962C8B-B14F-4D97-AF65-F5344CB8AC3E}">
        <p14:creationId xmlns:p14="http://schemas.microsoft.com/office/powerpoint/2010/main" val="6913911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8DBF5C-6D20-44FB-9C99-E1DF67029EB3}" type="datetimeFigureOut">
              <a:rPr lang="fa-IR" smtClean="0"/>
              <a:t>05/24/1440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EB1159C-B82C-46C7-A86B-FEBABAD95535}" type="slidenum">
              <a:rPr lang="fa-IR" smtClean="0"/>
              <a:t>‹#›</a:t>
            </a:fld>
            <a:endParaRPr lang="fa-IR"/>
          </a:p>
        </p:txBody>
      </p:sp>
    </p:spTree>
    <p:extLst>
      <p:ext uri="{BB962C8B-B14F-4D97-AF65-F5344CB8AC3E}">
        <p14:creationId xmlns:p14="http://schemas.microsoft.com/office/powerpoint/2010/main" val="24116182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2C8DBF5C-6D20-44FB-9C99-E1DF67029EB3}" type="datetimeFigureOut">
              <a:rPr lang="fa-IR" smtClean="0"/>
              <a:t>05/24/1440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EB1159C-B82C-46C7-A86B-FEBABAD95535}" type="slidenum">
              <a:rPr lang="fa-IR" smtClean="0"/>
              <a:t>‹#›</a:t>
            </a:fld>
            <a:endParaRPr lang="fa-IR"/>
          </a:p>
        </p:txBody>
      </p:sp>
    </p:spTree>
    <p:extLst>
      <p:ext uri="{BB962C8B-B14F-4D97-AF65-F5344CB8AC3E}">
        <p14:creationId xmlns:p14="http://schemas.microsoft.com/office/powerpoint/2010/main" val="14698274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2C8DBF5C-6D20-44FB-9C99-E1DF67029EB3}" type="datetimeFigureOut">
              <a:rPr lang="fa-IR" smtClean="0"/>
              <a:t>05/24/1440</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8EB1159C-B82C-46C7-A86B-FEBABAD95535}" type="slidenum">
              <a:rPr lang="fa-IR" smtClean="0"/>
              <a:t>‹#›</a:t>
            </a:fld>
            <a:endParaRPr lang="fa-IR"/>
          </a:p>
        </p:txBody>
      </p:sp>
    </p:spTree>
    <p:extLst>
      <p:ext uri="{BB962C8B-B14F-4D97-AF65-F5344CB8AC3E}">
        <p14:creationId xmlns:p14="http://schemas.microsoft.com/office/powerpoint/2010/main" val="2234728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2C8DBF5C-6D20-44FB-9C99-E1DF67029EB3}" type="datetimeFigureOut">
              <a:rPr lang="fa-IR" smtClean="0"/>
              <a:t>05/24/1440</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8EB1159C-B82C-46C7-A86B-FEBABAD95535}" type="slidenum">
              <a:rPr lang="fa-IR" smtClean="0"/>
              <a:t>‹#›</a:t>
            </a:fld>
            <a:endParaRPr lang="fa-IR"/>
          </a:p>
        </p:txBody>
      </p:sp>
    </p:spTree>
    <p:extLst>
      <p:ext uri="{BB962C8B-B14F-4D97-AF65-F5344CB8AC3E}">
        <p14:creationId xmlns:p14="http://schemas.microsoft.com/office/powerpoint/2010/main" val="30751268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8DBF5C-6D20-44FB-9C99-E1DF67029EB3}" type="datetimeFigureOut">
              <a:rPr lang="fa-IR" smtClean="0"/>
              <a:t>05/24/1440</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8EB1159C-B82C-46C7-A86B-FEBABAD95535}" type="slidenum">
              <a:rPr lang="fa-IR" smtClean="0"/>
              <a:t>‹#›</a:t>
            </a:fld>
            <a:endParaRPr lang="fa-IR"/>
          </a:p>
        </p:txBody>
      </p:sp>
    </p:spTree>
    <p:extLst>
      <p:ext uri="{BB962C8B-B14F-4D97-AF65-F5344CB8AC3E}">
        <p14:creationId xmlns:p14="http://schemas.microsoft.com/office/powerpoint/2010/main" val="42156791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8DBF5C-6D20-44FB-9C99-E1DF67029EB3}" type="datetimeFigureOut">
              <a:rPr lang="fa-IR" smtClean="0"/>
              <a:t>05/24/1440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EB1159C-B82C-46C7-A86B-FEBABAD95535}" type="slidenum">
              <a:rPr lang="fa-IR" smtClean="0"/>
              <a:t>‹#›</a:t>
            </a:fld>
            <a:endParaRPr lang="fa-IR"/>
          </a:p>
        </p:txBody>
      </p:sp>
    </p:spTree>
    <p:extLst>
      <p:ext uri="{BB962C8B-B14F-4D97-AF65-F5344CB8AC3E}">
        <p14:creationId xmlns:p14="http://schemas.microsoft.com/office/powerpoint/2010/main" val="2599444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8DBF5C-6D20-44FB-9C99-E1DF67029EB3}" type="datetimeFigureOut">
              <a:rPr lang="fa-IR" smtClean="0"/>
              <a:t>05/24/1440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EB1159C-B82C-46C7-A86B-FEBABAD95535}" type="slidenum">
              <a:rPr lang="fa-IR" smtClean="0"/>
              <a:t>‹#›</a:t>
            </a:fld>
            <a:endParaRPr lang="fa-IR"/>
          </a:p>
        </p:txBody>
      </p:sp>
    </p:spTree>
    <p:extLst>
      <p:ext uri="{BB962C8B-B14F-4D97-AF65-F5344CB8AC3E}">
        <p14:creationId xmlns:p14="http://schemas.microsoft.com/office/powerpoint/2010/main" val="12990310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2C8DBF5C-6D20-44FB-9C99-E1DF67029EB3}" type="datetimeFigureOut">
              <a:rPr lang="fa-IR" smtClean="0"/>
              <a:t>05/24/1440</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EB1159C-B82C-46C7-A86B-FEBABAD95535}" type="slidenum">
              <a:rPr lang="fa-IR" smtClean="0"/>
              <a:t>‹#›</a:t>
            </a:fld>
            <a:endParaRPr lang="fa-IR"/>
          </a:p>
        </p:txBody>
      </p:sp>
    </p:spTree>
    <p:extLst>
      <p:ext uri="{BB962C8B-B14F-4D97-AF65-F5344CB8AC3E}">
        <p14:creationId xmlns:p14="http://schemas.microsoft.com/office/powerpoint/2010/main" val="4295251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87D2C17A-6AB0-4654-B57D-051F072D0FF5}" type="datetimeFigureOut">
              <a:rPr lang="fa-IR" smtClean="0">
                <a:solidFill>
                  <a:prstClr val="black">
                    <a:tint val="75000"/>
                  </a:prstClr>
                </a:solidFill>
              </a:rPr>
              <a:pPr/>
              <a:t>05/24/1440</a:t>
            </a:fld>
            <a:endParaRPr lang="fa-IR">
              <a:solidFill>
                <a:prstClr val="black">
                  <a:tint val="75000"/>
                </a:prstClr>
              </a:solidFill>
            </a:endParaRP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solidFill>
                <a:prstClr val="black">
                  <a:tint val="75000"/>
                </a:prstClr>
              </a:solidFill>
            </a:endParaRP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05D7DD8E-A7E2-4555-9B2F-3D9DFDEDEA32}" type="slidenum">
              <a:rPr lang="fa-IR" smtClean="0"/>
              <a:pPr/>
              <a:t>‹#›</a:t>
            </a:fld>
            <a:endParaRPr lang="fa-IR"/>
          </a:p>
        </p:txBody>
      </p:sp>
    </p:spTree>
    <p:extLst>
      <p:ext uri="{BB962C8B-B14F-4D97-AF65-F5344CB8AC3E}">
        <p14:creationId xmlns:p14="http://schemas.microsoft.com/office/powerpoint/2010/main" val="42285486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fa-IR" dirty="0"/>
          </a:p>
        </p:txBody>
      </p:sp>
      <p:pic>
        <p:nvPicPr>
          <p:cNvPr id="4" name="Content Placeholder 3"/>
          <p:cNvPicPr>
            <a:picLocks noGrp="1" noChangeAspect="1"/>
          </p:cNvPicPr>
          <p:nvPr>
            <p:ph idx="1"/>
          </p:nvPr>
        </p:nvPicPr>
        <p:blipFill>
          <a:blip r:embed="rId2"/>
          <a:stretch>
            <a:fillRect/>
          </a:stretch>
        </p:blipFill>
        <p:spPr>
          <a:xfrm>
            <a:off x="0" y="90152"/>
            <a:ext cx="12192000" cy="6767847"/>
          </a:xfrm>
          <a:prstGeom prst="rect">
            <a:avLst/>
          </a:prstGeom>
        </p:spPr>
      </p:pic>
    </p:spTree>
    <p:extLst>
      <p:ext uri="{BB962C8B-B14F-4D97-AF65-F5344CB8AC3E}">
        <p14:creationId xmlns:p14="http://schemas.microsoft.com/office/powerpoint/2010/main" val="8673564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8364" y="1"/>
            <a:ext cx="11791666" cy="1009934"/>
          </a:xfrm>
        </p:spPr>
        <p:txBody>
          <a:bodyPr>
            <a:noAutofit/>
          </a:bodyPr>
          <a:lstStyle/>
          <a:p>
            <a:pPr algn="ctr"/>
            <a:r>
              <a:rPr lang="fa-IR" sz="3600" b="1" dirty="0" smtClean="0">
                <a:solidFill>
                  <a:srgbClr val="FF0000"/>
                </a:solidFill>
                <a:cs typeface="B Lotus" panose="00000400000000000000" pitchFamily="2" charset="-78"/>
              </a:rPr>
              <a:t>آمارهای </a:t>
            </a:r>
            <a:r>
              <a:rPr lang="fa-IR" sz="3600" b="1" dirty="0">
                <a:solidFill>
                  <a:srgbClr val="FF0000"/>
                </a:solidFill>
                <a:cs typeface="B Lotus" panose="00000400000000000000" pitchFamily="2" charset="-78"/>
              </a:rPr>
              <a:t>بالای طلاق در جامعه، زنگ خطری برای افراد، خانواده و جامعه </a:t>
            </a:r>
            <a:r>
              <a:rPr lang="fa-IR" sz="3600" b="1" dirty="0" smtClean="0">
                <a:solidFill>
                  <a:srgbClr val="FF0000"/>
                </a:solidFill>
                <a:cs typeface="B Lotus" panose="00000400000000000000" pitchFamily="2" charset="-78"/>
              </a:rPr>
              <a:t>است</a:t>
            </a:r>
            <a:endParaRPr lang="fa-IR" sz="3600" b="1" dirty="0">
              <a:solidFill>
                <a:srgbClr val="FF0000"/>
              </a:solidFill>
              <a:cs typeface="B Lotus" panose="00000400000000000000" pitchFamily="2" charset="-78"/>
            </a:endParaRPr>
          </a:p>
        </p:txBody>
      </p:sp>
      <p:sp>
        <p:nvSpPr>
          <p:cNvPr id="3" name="Content Placeholder 2"/>
          <p:cNvSpPr>
            <a:spLocks noGrp="1"/>
          </p:cNvSpPr>
          <p:nvPr>
            <p:ph idx="1"/>
          </p:nvPr>
        </p:nvSpPr>
        <p:spPr>
          <a:xfrm>
            <a:off x="0" y="682388"/>
            <a:ext cx="12010030" cy="6175612"/>
          </a:xfrm>
        </p:spPr>
        <p:txBody>
          <a:bodyPr>
            <a:normAutofit/>
          </a:bodyPr>
          <a:lstStyle/>
          <a:p>
            <a:endParaRPr lang="fa-IR" dirty="0"/>
          </a:p>
          <a:p>
            <a:pPr>
              <a:buFont typeface="Wingdings" panose="05000000000000000000" pitchFamily="2" charset="2"/>
              <a:buChar char="§"/>
            </a:pPr>
            <a:r>
              <a:rPr lang="fa-IR" sz="4000" dirty="0">
                <a:solidFill>
                  <a:srgbClr val="00B0F0"/>
                </a:solidFill>
                <a:cs typeface="B Lotus" panose="00000400000000000000" pitchFamily="2" charset="-78"/>
              </a:rPr>
              <a:t>آمارهای بالای طلاق در جامعه، زنگ خطری برای افراد، خانواده و جامعه است، که لازم بوده، در فرایند انتخاب همسر و ازدواج، محتاطانه، عقلانی و علمی برخورد گردد و با کمک مشاور، مسیر انتخاب همسر به بهترین شکل </a:t>
            </a:r>
            <a:r>
              <a:rPr lang="fa-IR" sz="4000" dirty="0" smtClean="0">
                <a:solidFill>
                  <a:srgbClr val="00B0F0"/>
                </a:solidFill>
                <a:cs typeface="B Lotus" panose="00000400000000000000" pitchFamily="2" charset="-78"/>
              </a:rPr>
              <a:t>طی گردد.</a:t>
            </a:r>
          </a:p>
          <a:p>
            <a:pPr>
              <a:buFont typeface="Wingdings" panose="05000000000000000000" pitchFamily="2" charset="2"/>
              <a:buChar char="§"/>
            </a:pPr>
            <a:r>
              <a:rPr lang="fa-IR" sz="4000" dirty="0" smtClean="0">
                <a:solidFill>
                  <a:srgbClr val="00B0F0"/>
                </a:solidFill>
                <a:cs typeface="B Lotus" panose="00000400000000000000" pitchFamily="2" charset="-78"/>
              </a:rPr>
              <a:t>از هر 10 ازدواج 5 طلاق محضری، 2 طلاق عاطفی، 1 طلاق جنسی</a:t>
            </a:r>
          </a:p>
          <a:p>
            <a:pPr>
              <a:buFont typeface="Wingdings" panose="05000000000000000000" pitchFamily="2" charset="2"/>
              <a:buChar char="§"/>
            </a:pPr>
            <a:r>
              <a:rPr lang="fa-IR" sz="4000" dirty="0" smtClean="0">
                <a:solidFill>
                  <a:srgbClr val="00B0F0"/>
                </a:solidFill>
                <a:cs typeface="B Lotus" panose="00000400000000000000" pitchFamily="2" charset="-78"/>
              </a:rPr>
              <a:t>آمارهای جدایی در دوران نامزدی بماند...</a:t>
            </a:r>
          </a:p>
          <a:p>
            <a:pPr>
              <a:buFont typeface="Wingdings" panose="05000000000000000000" pitchFamily="2" charset="2"/>
              <a:buChar char="§"/>
            </a:pPr>
            <a:r>
              <a:rPr lang="fa-IR" sz="4000" dirty="0" smtClean="0">
                <a:solidFill>
                  <a:srgbClr val="00B0F0"/>
                </a:solidFill>
                <a:cs typeface="B Lotus" panose="00000400000000000000" pitchFamily="2" charset="-78"/>
              </a:rPr>
              <a:t>اغلب این افراد چشم بسته و بدون شناخت کافی، صرفا براساس دوست داشتن و به قول خود عشق و عاشقی ازدواج کرده اند</a:t>
            </a:r>
            <a:endParaRPr lang="fa-IR" sz="4000" dirty="0">
              <a:solidFill>
                <a:srgbClr val="00B0F0"/>
              </a:solidFill>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321045" y="5688748"/>
            <a:ext cx="3060457" cy="2133785"/>
          </a:xfrm>
          <a:prstGeom prst="rect">
            <a:avLst/>
          </a:prstGeom>
        </p:spPr>
      </p:pic>
    </p:spTree>
    <p:extLst>
      <p:ext uri="{BB962C8B-B14F-4D97-AF65-F5344CB8AC3E}">
        <p14:creationId xmlns:p14="http://schemas.microsoft.com/office/powerpoint/2010/main" val="41471012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2000" cy="1364776"/>
          </a:xfrm>
        </p:spPr>
        <p:txBody>
          <a:bodyPr>
            <a:normAutofit/>
          </a:bodyPr>
          <a:lstStyle/>
          <a:p>
            <a:pPr algn="ctr"/>
            <a:r>
              <a:rPr lang="fa-IR" sz="4800" b="1" dirty="0" smtClean="0">
                <a:solidFill>
                  <a:srgbClr val="00B0F0"/>
                </a:solidFill>
                <a:cs typeface="B Lotus" panose="00000400000000000000" pitchFamily="2" charset="-78"/>
              </a:rPr>
              <a:t>لازمه </a:t>
            </a:r>
            <a:r>
              <a:rPr lang="fa-IR" sz="4800" b="1" dirty="0">
                <a:solidFill>
                  <a:srgbClr val="00B0F0"/>
                </a:solidFill>
                <a:cs typeface="B Lotus" panose="00000400000000000000" pitchFamily="2" charset="-78"/>
              </a:rPr>
              <a:t>زندگی شاد و آرام، انتخاب درست </a:t>
            </a:r>
            <a:r>
              <a:rPr lang="fa-IR" sz="4800" b="1" dirty="0" smtClean="0">
                <a:solidFill>
                  <a:srgbClr val="00B0F0"/>
                </a:solidFill>
                <a:cs typeface="B Lotus" panose="00000400000000000000" pitchFamily="2" charset="-78"/>
              </a:rPr>
              <a:t>است</a:t>
            </a:r>
            <a:endParaRPr lang="fa-IR" sz="4800" b="1" dirty="0">
              <a:solidFill>
                <a:srgbClr val="00B0F0"/>
              </a:solidFill>
              <a:cs typeface="B Lotus" panose="00000400000000000000" pitchFamily="2" charset="-78"/>
            </a:endParaRPr>
          </a:p>
        </p:txBody>
      </p:sp>
      <p:sp>
        <p:nvSpPr>
          <p:cNvPr id="3" name="Content Placeholder 2"/>
          <p:cNvSpPr>
            <a:spLocks noGrp="1"/>
          </p:cNvSpPr>
          <p:nvPr>
            <p:ph idx="1"/>
          </p:nvPr>
        </p:nvSpPr>
        <p:spPr>
          <a:xfrm>
            <a:off x="122830" y="1364776"/>
            <a:ext cx="12069170" cy="5493223"/>
          </a:xfrm>
        </p:spPr>
        <p:txBody>
          <a:bodyPr>
            <a:normAutofit/>
          </a:bodyPr>
          <a:lstStyle/>
          <a:p>
            <a:pPr>
              <a:lnSpc>
                <a:spcPct val="150000"/>
              </a:lnSpc>
              <a:buFont typeface="Wingdings" panose="05000000000000000000" pitchFamily="2" charset="2"/>
              <a:buChar char="v"/>
            </a:pPr>
            <a:r>
              <a:rPr lang="fa-IR" sz="3600" dirty="0" smtClean="0"/>
              <a:t>زمانیکه ازدواجی به شکست و ناکامی منتهی شود فرد از خود و از زندگی سیر می شود</a:t>
            </a:r>
          </a:p>
          <a:p>
            <a:pPr>
              <a:lnSpc>
                <a:spcPct val="150000"/>
              </a:lnSpc>
              <a:buFont typeface="Wingdings" panose="05000000000000000000" pitchFamily="2" charset="2"/>
              <a:buChar char="v"/>
            </a:pPr>
            <a:r>
              <a:rPr lang="fa-IR" sz="3600" dirty="0" smtClean="0"/>
              <a:t>رویاهای او نقش بر آب می شود</a:t>
            </a:r>
          </a:p>
          <a:p>
            <a:pPr>
              <a:lnSpc>
                <a:spcPct val="150000"/>
              </a:lnSpc>
              <a:buFont typeface="Wingdings" panose="05000000000000000000" pitchFamily="2" charset="2"/>
              <a:buChar char="v"/>
            </a:pPr>
            <a:r>
              <a:rPr lang="fa-IR" sz="3600" dirty="0" smtClean="0"/>
              <a:t>و سالها و حتی تا پایان عمر احساس سرخوردگی، غمگینی و شکست خواهد داشت</a:t>
            </a:r>
            <a:endParaRPr lang="fa-IR" sz="3600" dirty="0"/>
          </a:p>
        </p:txBody>
      </p:sp>
      <p:pic>
        <p:nvPicPr>
          <p:cNvPr id="4" name="Picture 3"/>
          <p:cNvPicPr>
            <a:picLocks noChangeAspect="1"/>
          </p:cNvPicPr>
          <p:nvPr/>
        </p:nvPicPr>
        <p:blipFill>
          <a:blip r:embed="rId2"/>
          <a:stretch>
            <a:fillRect/>
          </a:stretch>
        </p:blipFill>
        <p:spPr>
          <a:xfrm>
            <a:off x="321045" y="5675100"/>
            <a:ext cx="3060457" cy="2133785"/>
          </a:xfrm>
          <a:prstGeom prst="rect">
            <a:avLst/>
          </a:prstGeom>
        </p:spPr>
      </p:pic>
    </p:spTree>
    <p:extLst>
      <p:ext uri="{BB962C8B-B14F-4D97-AF65-F5344CB8AC3E}">
        <p14:creationId xmlns:p14="http://schemas.microsoft.com/office/powerpoint/2010/main" val="40544769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818516"/>
          </a:xfrm>
        </p:spPr>
        <p:txBody>
          <a:bodyPr/>
          <a:lstStyle/>
          <a:p>
            <a:pPr algn="ctr"/>
            <a:r>
              <a:rPr lang="fa-IR" b="1" dirty="0" smtClean="0">
                <a:solidFill>
                  <a:srgbClr val="FF0000"/>
                </a:solidFill>
                <a:cs typeface="B Lotus" panose="00000400000000000000" pitchFamily="2" charset="-78"/>
              </a:rPr>
              <a:t>طفره </a:t>
            </a:r>
            <a:r>
              <a:rPr lang="fa-IR" b="1" dirty="0">
                <a:solidFill>
                  <a:srgbClr val="FF0000"/>
                </a:solidFill>
                <a:cs typeface="B Lotus" panose="00000400000000000000" pitchFamily="2" charset="-78"/>
              </a:rPr>
              <a:t>برخی افراد از آموزش پیش از ازدواج</a:t>
            </a:r>
            <a:endParaRPr lang="fa-IR" dirty="0"/>
          </a:p>
        </p:txBody>
      </p:sp>
      <p:sp>
        <p:nvSpPr>
          <p:cNvPr id="3" name="Content Placeholder 2"/>
          <p:cNvSpPr>
            <a:spLocks noGrp="1"/>
          </p:cNvSpPr>
          <p:nvPr>
            <p:ph idx="1"/>
          </p:nvPr>
        </p:nvSpPr>
        <p:spPr>
          <a:xfrm>
            <a:off x="232011" y="2388358"/>
            <a:ext cx="11737075" cy="4258102"/>
          </a:xfrm>
        </p:spPr>
        <p:txBody>
          <a:bodyPr>
            <a:normAutofit/>
          </a:bodyPr>
          <a:lstStyle/>
          <a:p>
            <a:pPr marL="0" indent="0">
              <a:lnSpc>
                <a:spcPct val="150000"/>
              </a:lnSpc>
              <a:buNone/>
            </a:pPr>
            <a:r>
              <a:rPr lang="fa-IR" sz="4400" dirty="0" smtClean="0">
                <a:cs typeface="B Lotus" panose="00000400000000000000" pitchFamily="2" charset="-78"/>
              </a:rPr>
              <a:t>بنظر شما چرا برخی افراد از آموزش پیش از ازدواج و مشاوره طفره می روند؟</a:t>
            </a:r>
            <a:endParaRPr lang="fa-IR" sz="4400" dirty="0">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321045" y="5675100"/>
            <a:ext cx="3060457" cy="2133785"/>
          </a:xfrm>
          <a:prstGeom prst="rect">
            <a:avLst/>
          </a:prstGeom>
        </p:spPr>
      </p:pic>
    </p:spTree>
    <p:extLst>
      <p:ext uri="{BB962C8B-B14F-4D97-AF65-F5344CB8AC3E}">
        <p14:creationId xmlns:p14="http://schemas.microsoft.com/office/powerpoint/2010/main" val="9247339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rgbClr val="FF0000"/>
                </a:solidFill>
                <a:cs typeface="B Lotus" panose="00000400000000000000" pitchFamily="2" charset="-78"/>
              </a:rPr>
              <a:t>دلایل طفره برخی افراد از آموزش پیش از ازدواج</a:t>
            </a:r>
            <a:endParaRPr lang="fa-IR" b="1" dirty="0">
              <a:solidFill>
                <a:srgbClr val="FF0000"/>
              </a:solidFill>
              <a:cs typeface="B Lotus" panose="00000400000000000000" pitchFamily="2" charset="-78"/>
            </a:endParaRPr>
          </a:p>
        </p:txBody>
      </p:sp>
      <p:sp>
        <p:nvSpPr>
          <p:cNvPr id="3" name="Content Placeholder 2"/>
          <p:cNvSpPr>
            <a:spLocks noGrp="1"/>
          </p:cNvSpPr>
          <p:nvPr>
            <p:ph idx="1"/>
          </p:nvPr>
        </p:nvSpPr>
        <p:spPr>
          <a:xfrm>
            <a:off x="109183" y="1690688"/>
            <a:ext cx="11737074" cy="4996715"/>
          </a:xfrm>
        </p:spPr>
        <p:txBody>
          <a:bodyPr>
            <a:normAutofit/>
          </a:bodyPr>
          <a:lstStyle/>
          <a:p>
            <a:pPr marL="0" indent="0">
              <a:lnSpc>
                <a:spcPct val="150000"/>
              </a:lnSpc>
              <a:buNone/>
            </a:pPr>
            <a:r>
              <a:rPr lang="fa-IR" dirty="0"/>
              <a:t> </a:t>
            </a:r>
            <a:r>
              <a:rPr lang="fa-IR" sz="3200" dirty="0">
                <a:cs typeface="B Lotus" panose="00000400000000000000" pitchFamily="2" charset="-78"/>
              </a:rPr>
              <a:t>1_ عدم اعتقاد به تأثیر مشاوره پیش از ازدواج (مخصوصا مردها</a:t>
            </a:r>
            <a:r>
              <a:rPr lang="fa-IR" sz="3200" dirty="0" smtClean="0">
                <a:cs typeface="B Lotus" panose="00000400000000000000" pitchFamily="2" charset="-78"/>
              </a:rPr>
              <a:t>)</a:t>
            </a:r>
          </a:p>
          <a:p>
            <a:pPr marL="0" indent="0">
              <a:lnSpc>
                <a:spcPct val="150000"/>
              </a:lnSpc>
              <a:buNone/>
            </a:pPr>
            <a:r>
              <a:rPr lang="fa-IR" b="1" dirty="0">
                <a:cs typeface="B Lotus" panose="00000400000000000000" pitchFamily="2" charset="-78"/>
              </a:rPr>
              <a:t>2_ ترس از </a:t>
            </a:r>
            <a:r>
              <a:rPr lang="fa-IR" b="1" dirty="0" smtClean="0">
                <a:cs typeface="B Lotus" panose="00000400000000000000" pitchFamily="2" charset="-78"/>
              </a:rPr>
              <a:t>مشاور و </a:t>
            </a:r>
            <a:r>
              <a:rPr lang="fa-IR" b="1" dirty="0">
                <a:cs typeface="B Lotus" panose="00000400000000000000" pitchFamily="2" charset="-78"/>
              </a:rPr>
              <a:t>فرایند مشاوره به جهت نمایان شدن </a:t>
            </a:r>
            <a:r>
              <a:rPr lang="fa-IR" b="1" dirty="0" smtClean="0">
                <a:cs typeface="B Lotus" panose="00000400000000000000" pitchFamily="2" charset="-78"/>
              </a:rPr>
              <a:t>ویژگیهای </a:t>
            </a:r>
            <a:r>
              <a:rPr lang="fa-IR" b="1" dirty="0">
                <a:cs typeface="B Lotus" panose="00000400000000000000" pitchFamily="2" charset="-78"/>
              </a:rPr>
              <a:t>شخصیتی منفی و مسایل </a:t>
            </a:r>
            <a:r>
              <a:rPr lang="fa-IR" b="1" dirty="0" smtClean="0">
                <a:cs typeface="B Lotus" panose="00000400000000000000" pitchFamily="2" charset="-78"/>
              </a:rPr>
              <a:t>پنهان</a:t>
            </a:r>
          </a:p>
          <a:p>
            <a:pPr marL="0" indent="0">
              <a:lnSpc>
                <a:spcPct val="150000"/>
              </a:lnSpc>
              <a:buNone/>
            </a:pPr>
            <a:r>
              <a:rPr lang="fa-IR" sz="3200" dirty="0">
                <a:cs typeface="B Lotus" panose="00000400000000000000" pitchFamily="2" charset="-78"/>
              </a:rPr>
              <a:t>3_ ترس از دست دادن طرف </a:t>
            </a:r>
            <a:r>
              <a:rPr lang="fa-IR" sz="3200" dirty="0" smtClean="0">
                <a:cs typeface="B Lotus" panose="00000400000000000000" pitchFamily="2" charset="-78"/>
              </a:rPr>
              <a:t>مقابل</a:t>
            </a:r>
          </a:p>
          <a:p>
            <a:pPr marL="0" indent="0">
              <a:lnSpc>
                <a:spcPct val="150000"/>
              </a:lnSpc>
              <a:buNone/>
            </a:pPr>
            <a:r>
              <a:rPr lang="fa-IR" sz="3200" dirty="0">
                <a:cs typeface="B Lotus" panose="00000400000000000000" pitchFamily="2" charset="-78"/>
              </a:rPr>
              <a:t>4_ اصرار خانواده و یا طرفین بر تصمیم گیری </a:t>
            </a:r>
            <a:r>
              <a:rPr lang="fa-IR" sz="3200" dirty="0" smtClean="0">
                <a:cs typeface="B Lotus" panose="00000400000000000000" pitchFamily="2" charset="-78"/>
              </a:rPr>
              <a:t>سریع</a:t>
            </a:r>
          </a:p>
          <a:p>
            <a:pPr marL="0" indent="0">
              <a:lnSpc>
                <a:spcPct val="150000"/>
              </a:lnSpc>
              <a:buNone/>
            </a:pPr>
            <a:r>
              <a:rPr lang="fa-IR" sz="3200" dirty="0">
                <a:cs typeface="B Lotus" panose="00000400000000000000" pitchFamily="2" charset="-78"/>
              </a:rPr>
              <a:t>5_ هزینه های جلسات مشاوره</a:t>
            </a:r>
          </a:p>
        </p:txBody>
      </p:sp>
      <p:pic>
        <p:nvPicPr>
          <p:cNvPr id="4" name="Picture 3"/>
          <p:cNvPicPr>
            <a:picLocks noChangeAspect="1"/>
          </p:cNvPicPr>
          <p:nvPr/>
        </p:nvPicPr>
        <p:blipFill>
          <a:blip r:embed="rId2"/>
          <a:stretch>
            <a:fillRect/>
          </a:stretch>
        </p:blipFill>
        <p:spPr>
          <a:xfrm>
            <a:off x="321045" y="5675100"/>
            <a:ext cx="3060457" cy="2133785"/>
          </a:xfrm>
          <a:prstGeom prst="rect">
            <a:avLst/>
          </a:prstGeom>
        </p:spPr>
      </p:pic>
    </p:spTree>
    <p:extLst>
      <p:ext uri="{BB962C8B-B14F-4D97-AF65-F5344CB8AC3E}">
        <p14:creationId xmlns:p14="http://schemas.microsoft.com/office/powerpoint/2010/main" val="2829546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835" y="218365"/>
            <a:ext cx="10515600" cy="940061"/>
          </a:xfrm>
        </p:spPr>
        <p:txBody>
          <a:bodyPr>
            <a:normAutofit/>
          </a:bodyPr>
          <a:lstStyle/>
          <a:p>
            <a:pPr algn="ctr"/>
            <a:r>
              <a:rPr lang="fa-IR" sz="4800" b="1" dirty="0" smtClean="0">
                <a:solidFill>
                  <a:srgbClr val="00B0F0"/>
                </a:solidFill>
                <a:cs typeface="B Lotus" panose="00000400000000000000" pitchFamily="2" charset="-78"/>
              </a:rPr>
              <a:t> هزینه های جلسات مشاوره</a:t>
            </a:r>
            <a:endParaRPr lang="fa-IR" sz="4800" b="1" dirty="0">
              <a:solidFill>
                <a:srgbClr val="00B0F0"/>
              </a:solidFill>
              <a:cs typeface="B Lotus" panose="00000400000000000000" pitchFamily="2" charset="-78"/>
            </a:endParaRPr>
          </a:p>
        </p:txBody>
      </p:sp>
      <p:sp>
        <p:nvSpPr>
          <p:cNvPr id="3" name="Content Placeholder 2"/>
          <p:cNvSpPr>
            <a:spLocks noGrp="1"/>
          </p:cNvSpPr>
          <p:nvPr>
            <p:ph idx="1"/>
          </p:nvPr>
        </p:nvSpPr>
        <p:spPr>
          <a:xfrm>
            <a:off x="191068" y="1337481"/>
            <a:ext cx="11873553" cy="5520519"/>
          </a:xfrm>
        </p:spPr>
        <p:txBody>
          <a:bodyPr>
            <a:normAutofit/>
          </a:bodyPr>
          <a:lstStyle/>
          <a:p>
            <a:pPr algn="just">
              <a:buFont typeface="Wingdings" panose="05000000000000000000" pitchFamily="2" charset="2"/>
              <a:buChar char="§"/>
            </a:pPr>
            <a:r>
              <a:rPr lang="fa-IR" sz="3600" dirty="0" smtClean="0">
                <a:cs typeface="B Lotus" panose="00000400000000000000" pitchFamily="2" charset="-78"/>
              </a:rPr>
              <a:t>هزینه های مشاوره در مقایسه با هزینه های مادی ازدواج فرد ناچیز است</a:t>
            </a:r>
          </a:p>
          <a:p>
            <a:pPr algn="just">
              <a:buFont typeface="Wingdings" panose="05000000000000000000" pitchFamily="2" charset="2"/>
              <a:buChar char="§"/>
            </a:pPr>
            <a:r>
              <a:rPr lang="fa-IR" sz="3600" dirty="0" smtClean="0">
                <a:cs typeface="B Lotus" panose="00000400000000000000" pitchFamily="2" charset="-78"/>
              </a:rPr>
              <a:t>فردی که نتواند هزینه های ناچیز مشاوره را پرداخت کند چگونه می تواند از پس هزینه های مادی زندگی براید.</a:t>
            </a:r>
          </a:p>
          <a:p>
            <a:pPr algn="just">
              <a:buFont typeface="Wingdings" panose="05000000000000000000" pitchFamily="2" charset="2"/>
              <a:buChar char="§"/>
            </a:pPr>
            <a:r>
              <a:rPr lang="fa-IR" sz="3600" dirty="0" smtClean="0">
                <a:cs typeface="B Lotus" panose="00000400000000000000" pitchFamily="2" charset="-78"/>
              </a:rPr>
              <a:t>آیا انتخاب درست و داشتن زندگی رضایت بخش ارزش آنرا نداشته که برای آن هزینه شود.</a:t>
            </a:r>
          </a:p>
          <a:p>
            <a:pPr algn="just">
              <a:buFont typeface="Wingdings" panose="05000000000000000000" pitchFamily="2" charset="2"/>
              <a:buChar char="§"/>
            </a:pPr>
            <a:r>
              <a:rPr lang="fa-IR" sz="3600" dirty="0" smtClean="0">
                <a:cs typeface="B Lotus" panose="00000400000000000000" pitchFamily="2" charset="-78"/>
              </a:rPr>
              <a:t>هزینه های مشاوره در برخی مراکز تحت نظارت بهزیستی با یاری برگ انجام می شود.</a:t>
            </a:r>
          </a:p>
          <a:p>
            <a:pPr algn="just">
              <a:buFont typeface="Wingdings" panose="05000000000000000000" pitchFamily="2" charset="2"/>
              <a:buChar char="§"/>
            </a:pPr>
            <a:r>
              <a:rPr lang="fa-IR" sz="3600" dirty="0">
                <a:cs typeface="B Lotus" panose="00000400000000000000" pitchFamily="2" charset="-78"/>
              </a:rPr>
              <a:t>اعتقادی به مشاوره نداشته و باور به دور ریختن پول برای حرف </a:t>
            </a:r>
            <a:r>
              <a:rPr lang="fa-IR" sz="3600" dirty="0" smtClean="0">
                <a:cs typeface="B Lotus" panose="00000400000000000000" pitchFamily="2" charset="-78"/>
              </a:rPr>
              <a:t>است</a:t>
            </a:r>
          </a:p>
          <a:p>
            <a:pPr algn="just">
              <a:buFont typeface="Wingdings" panose="05000000000000000000" pitchFamily="2" charset="2"/>
              <a:buChar char="§"/>
            </a:pPr>
            <a:r>
              <a:rPr lang="fa-IR" sz="3600" dirty="0" smtClean="0">
                <a:cs typeface="B Lotus" panose="00000400000000000000" pitchFamily="2" charset="-78"/>
              </a:rPr>
              <a:t>هزینه ها بهانه است...</a:t>
            </a:r>
          </a:p>
        </p:txBody>
      </p:sp>
      <p:pic>
        <p:nvPicPr>
          <p:cNvPr id="4" name="Picture 3"/>
          <p:cNvPicPr>
            <a:picLocks noChangeAspect="1"/>
          </p:cNvPicPr>
          <p:nvPr/>
        </p:nvPicPr>
        <p:blipFill>
          <a:blip r:embed="rId2"/>
          <a:stretch>
            <a:fillRect/>
          </a:stretch>
        </p:blipFill>
        <p:spPr>
          <a:xfrm>
            <a:off x="131655" y="5795607"/>
            <a:ext cx="2857205" cy="1992075"/>
          </a:xfrm>
          <a:prstGeom prst="rect">
            <a:avLst/>
          </a:prstGeom>
        </p:spPr>
      </p:pic>
    </p:spTree>
    <p:extLst>
      <p:ext uri="{BB962C8B-B14F-4D97-AF65-F5344CB8AC3E}">
        <p14:creationId xmlns:p14="http://schemas.microsoft.com/office/powerpoint/2010/main" val="11515136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2000" cy="1210614"/>
          </a:xfrm>
          <a:solidFill>
            <a:schemeClr val="accent1">
              <a:lumMod val="20000"/>
              <a:lumOff val="80000"/>
            </a:schemeClr>
          </a:solidFill>
        </p:spPr>
        <p:txBody>
          <a:bodyPr>
            <a:normAutofit/>
          </a:bodyPr>
          <a:lstStyle/>
          <a:p>
            <a:pPr algn="ctr"/>
            <a:r>
              <a:rPr lang="fa-IR" sz="4800" b="1" dirty="0">
                <a:solidFill>
                  <a:srgbClr val="C00000"/>
                </a:solidFill>
                <a:latin typeface="Calibri" panose="020F0502020204030204" pitchFamily="34" charset="0"/>
                <a:ea typeface="Calibri" panose="020F0502020204030204" pitchFamily="34" charset="0"/>
                <a:cs typeface="B Nazanin" panose="00000400000000000000" pitchFamily="2" charset="-78"/>
              </a:rPr>
              <a:t>عوامل موثر در ازدواج </a:t>
            </a:r>
            <a:r>
              <a:rPr lang="fa-IR" sz="4800" b="1" dirty="0" smtClean="0">
                <a:solidFill>
                  <a:srgbClr val="C00000"/>
                </a:solidFill>
                <a:latin typeface="Calibri" panose="020F0502020204030204" pitchFamily="34" charset="0"/>
                <a:ea typeface="Calibri" panose="020F0502020204030204" pitchFamily="34" charset="0"/>
                <a:cs typeface="B Nazanin" panose="00000400000000000000" pitchFamily="2" charset="-78"/>
              </a:rPr>
              <a:t>موفق</a:t>
            </a:r>
            <a:endParaRPr lang="fa-IR" sz="4800" dirty="0">
              <a:solidFill>
                <a:srgbClr val="C00000"/>
              </a:solidFill>
            </a:endParaRPr>
          </a:p>
        </p:txBody>
      </p:sp>
      <p:sp>
        <p:nvSpPr>
          <p:cNvPr id="3" name="Content Placeholder 2"/>
          <p:cNvSpPr>
            <a:spLocks noGrp="1"/>
          </p:cNvSpPr>
          <p:nvPr>
            <p:ph idx="1"/>
          </p:nvPr>
        </p:nvSpPr>
        <p:spPr>
          <a:xfrm>
            <a:off x="206062" y="1210614"/>
            <a:ext cx="11985938" cy="5647385"/>
          </a:xfrm>
        </p:spPr>
        <p:txBody>
          <a:bodyPr>
            <a:normAutofit/>
          </a:bodyPr>
          <a:lstStyle/>
          <a:p>
            <a:pPr algn="just">
              <a:lnSpc>
                <a:spcPct val="150000"/>
              </a:lnSpc>
              <a:spcAft>
                <a:spcPts val="800"/>
              </a:spcAft>
              <a:buFont typeface="Wingdings" panose="05000000000000000000" pitchFamily="2" charset="2"/>
              <a:buChar char="ü"/>
            </a:pPr>
            <a:r>
              <a:rPr lang="fa-IR" dirty="0" smtClean="0">
                <a:latin typeface="Calibri" panose="020F0502020204030204" pitchFamily="34" charset="0"/>
                <a:ea typeface="Calibri" panose="020F0502020204030204" pitchFamily="34" charset="0"/>
                <a:cs typeface="B Nazanin" panose="00000400000000000000" pitchFamily="2" charset="-78"/>
              </a:rPr>
              <a:t>چند </a:t>
            </a:r>
            <a:r>
              <a:rPr lang="fa-IR" dirty="0">
                <a:latin typeface="Calibri" panose="020F0502020204030204" pitchFamily="34" charset="0"/>
                <a:ea typeface="Calibri" panose="020F0502020204030204" pitchFamily="34" charset="0"/>
                <a:cs typeface="B Nazanin" panose="00000400000000000000" pitchFamily="2" charset="-78"/>
              </a:rPr>
              <a:t>عامل مهم و اساسی در ازدواج موفق نقش داشته که توجه به این عوامل موجب اعتماد و اطمینان بیشتر در انتخاب همسر و ازدواج موفق می شود. </a:t>
            </a:r>
            <a:endParaRPr lang="fa-IR" dirty="0" smtClean="0">
              <a:latin typeface="Calibri" panose="020F0502020204030204" pitchFamily="34" charset="0"/>
              <a:ea typeface="Calibri" panose="020F0502020204030204" pitchFamily="34" charset="0"/>
              <a:cs typeface="B Nazanin" panose="00000400000000000000" pitchFamily="2" charset="-78"/>
            </a:endParaRPr>
          </a:p>
          <a:p>
            <a:pPr algn="just">
              <a:lnSpc>
                <a:spcPct val="150000"/>
              </a:lnSpc>
              <a:spcAft>
                <a:spcPts val="800"/>
              </a:spcAft>
              <a:buFont typeface="Wingdings" panose="05000000000000000000" pitchFamily="2" charset="2"/>
              <a:buChar char="ü"/>
            </a:pPr>
            <a:r>
              <a:rPr lang="fa-IR" dirty="0" smtClean="0">
                <a:latin typeface="Calibri" panose="020F0502020204030204" pitchFamily="34" charset="0"/>
                <a:ea typeface="Calibri" panose="020F0502020204030204" pitchFamily="34" charset="0"/>
                <a:cs typeface="B Nazanin" panose="00000400000000000000" pitchFamily="2" charset="-78"/>
              </a:rPr>
              <a:t>هرچه </a:t>
            </a:r>
            <a:r>
              <a:rPr lang="fa-IR" dirty="0">
                <a:latin typeface="Calibri" panose="020F0502020204030204" pitchFamily="34" charset="0"/>
                <a:ea typeface="Calibri" panose="020F0502020204030204" pitchFamily="34" charset="0"/>
                <a:cs typeface="B Nazanin" panose="00000400000000000000" pitchFamily="2" charset="-78"/>
              </a:rPr>
              <a:t>نقش این عوامل در تعیین انتخاب فرد مناسب برای همسری بیشتر بوده، احتمال موفقیت در ازدواج نیز بیشتر می شود و برعکس هرچقدر به این عوامل مهم و اساسی بی توجهی شود، موجب اشتباه در ازدواج و انتخابی نامناسب خواهد شد.</a:t>
            </a:r>
            <a:endParaRPr lang="en-US" sz="2000" dirty="0">
              <a:latin typeface="Calibri" panose="020F0502020204030204" pitchFamily="34" charset="0"/>
              <a:ea typeface="Calibri" panose="020F0502020204030204" pitchFamily="34" charset="0"/>
              <a:cs typeface="Arial" panose="020B0604020202020204" pitchFamily="34" charset="0"/>
            </a:endParaRPr>
          </a:p>
          <a:p>
            <a:pPr algn="just">
              <a:lnSpc>
                <a:spcPct val="150000"/>
              </a:lnSpc>
              <a:spcAft>
                <a:spcPts val="800"/>
              </a:spcAft>
              <a:buFont typeface="Wingdings" panose="05000000000000000000" pitchFamily="2" charset="2"/>
              <a:buChar char="ü"/>
            </a:pPr>
            <a:r>
              <a:rPr lang="fa-IR" dirty="0">
                <a:latin typeface="Calibri" panose="020F0502020204030204" pitchFamily="34" charset="0"/>
                <a:ea typeface="Calibri" panose="020F0502020204030204" pitchFamily="34" charset="0"/>
                <a:cs typeface="B Nazanin" panose="00000400000000000000" pitchFamily="2" charset="-78"/>
              </a:rPr>
              <a:t>من این عوامل مهم را در هشتگام در نظر گرفته ام، هشت گامی که فرد با برداشتن آنها به سمت انتخاب فردی مطمئن و شایسته برای همسری میتواند بردارد. </a:t>
            </a:r>
            <a:endParaRPr lang="en-US" sz="2000" dirty="0">
              <a:latin typeface="Calibri" panose="020F0502020204030204" pitchFamily="34" charset="0"/>
              <a:ea typeface="Calibri" panose="020F0502020204030204" pitchFamily="34" charset="0"/>
              <a:cs typeface="Arial" panose="020B0604020202020204" pitchFamily="34" charset="0"/>
            </a:endParaRPr>
          </a:p>
          <a:p>
            <a:endParaRPr lang="fa-IR" dirty="0"/>
          </a:p>
        </p:txBody>
      </p:sp>
    </p:spTree>
    <p:extLst>
      <p:ext uri="{BB962C8B-B14F-4D97-AF65-F5344CB8AC3E}">
        <p14:creationId xmlns:p14="http://schemas.microsoft.com/office/powerpoint/2010/main" val="17200882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124" y="508967"/>
            <a:ext cx="11900847" cy="1033229"/>
          </a:xfrm>
        </p:spPr>
        <p:txBody>
          <a:bodyPr>
            <a:normAutofit fontScale="90000"/>
          </a:bodyPr>
          <a:lstStyle/>
          <a:p>
            <a:pPr algn="ctr"/>
            <a:r>
              <a:rPr lang="fa-IR" b="1" dirty="0" smtClean="0">
                <a:solidFill>
                  <a:srgbClr val="C00000"/>
                </a:solidFill>
                <a:cs typeface="B Lotus" panose="00000400000000000000" pitchFamily="2" charset="-78"/>
              </a:rPr>
              <a:t>باتوجه به توضیحاتی که داشتم برای اینکه ازدواج موفقی داشته باشیم میبایست مسیر درستی را طی کنیم</a:t>
            </a:r>
            <a:endParaRPr lang="fa-IR" b="1" dirty="0">
              <a:solidFill>
                <a:srgbClr val="C00000"/>
              </a:solidFill>
              <a:cs typeface="B Lotus" panose="00000400000000000000" pitchFamily="2" charset="-78"/>
            </a:endParaRPr>
          </a:p>
        </p:txBody>
      </p:sp>
      <p:sp>
        <p:nvSpPr>
          <p:cNvPr id="3" name="Content Placeholder 2"/>
          <p:cNvSpPr>
            <a:spLocks noGrp="1"/>
          </p:cNvSpPr>
          <p:nvPr>
            <p:ph idx="1"/>
          </p:nvPr>
        </p:nvSpPr>
        <p:spPr>
          <a:xfrm>
            <a:off x="150125" y="1746913"/>
            <a:ext cx="11900847" cy="5008728"/>
          </a:xfrm>
        </p:spPr>
        <p:txBody>
          <a:bodyPr/>
          <a:lstStyle/>
          <a:p>
            <a:pPr algn="just">
              <a:lnSpc>
                <a:spcPct val="150000"/>
              </a:lnSpc>
              <a:buFont typeface="Wingdings" panose="05000000000000000000" pitchFamily="2" charset="2"/>
              <a:buChar char="Ø"/>
            </a:pPr>
            <a:r>
              <a:rPr lang="fa-IR" sz="3200" b="1" dirty="0" smtClean="0">
                <a:solidFill>
                  <a:srgbClr val="00B050"/>
                </a:solidFill>
                <a:cs typeface="B Lotus" panose="00000400000000000000" pitchFamily="2" charset="-78"/>
              </a:rPr>
              <a:t>برای رسیدن به ازدواج موفق هشت گام را باید طی کنیم</a:t>
            </a:r>
          </a:p>
          <a:p>
            <a:pPr algn="just">
              <a:lnSpc>
                <a:spcPct val="150000"/>
              </a:lnSpc>
              <a:buFont typeface="Wingdings" panose="05000000000000000000" pitchFamily="2" charset="2"/>
              <a:buChar char="Ø"/>
            </a:pPr>
            <a:r>
              <a:rPr lang="fa-IR" sz="3200" b="1" dirty="0" smtClean="0">
                <a:solidFill>
                  <a:srgbClr val="00B050"/>
                </a:solidFill>
                <a:cs typeface="B Lotus" panose="00000400000000000000" pitchFamily="2" charset="-78"/>
              </a:rPr>
              <a:t>هشت گامی که ما را با اطمینان زیاد به سمت ازدواج موفق پیش میبرد</a:t>
            </a:r>
          </a:p>
          <a:p>
            <a:pPr algn="just">
              <a:lnSpc>
                <a:spcPct val="150000"/>
              </a:lnSpc>
              <a:buFont typeface="Wingdings" panose="05000000000000000000" pitchFamily="2" charset="2"/>
              <a:buChar char="Ø"/>
            </a:pPr>
            <a:r>
              <a:rPr lang="fa-IR" sz="3200" b="1" dirty="0" smtClean="0">
                <a:solidFill>
                  <a:srgbClr val="00B050"/>
                </a:solidFill>
                <a:cs typeface="B Lotus" panose="00000400000000000000" pitchFamily="2" charset="-78"/>
              </a:rPr>
              <a:t>این هشت گام در عین سادگی خیلی مهم اند</a:t>
            </a:r>
          </a:p>
          <a:p>
            <a:pPr algn="just">
              <a:lnSpc>
                <a:spcPct val="150000"/>
              </a:lnSpc>
              <a:buFont typeface="Wingdings" panose="05000000000000000000" pitchFamily="2" charset="2"/>
              <a:buChar char="Ø"/>
            </a:pPr>
            <a:r>
              <a:rPr lang="fa-IR" sz="3200" b="1" dirty="0" smtClean="0">
                <a:solidFill>
                  <a:srgbClr val="00B050"/>
                </a:solidFill>
                <a:cs typeface="B Lotus" panose="00000400000000000000" pitchFamily="2" charset="-78"/>
              </a:rPr>
              <a:t>در صورتی که به این هشت گام توجه نکنیم احتمالا هزاران گام برای فرار از اشتباه خود باید برداریم</a:t>
            </a:r>
          </a:p>
          <a:p>
            <a:pPr marL="0" indent="0">
              <a:buNone/>
            </a:pPr>
            <a:endParaRPr lang="fa-IR" dirty="0"/>
          </a:p>
        </p:txBody>
      </p:sp>
      <p:pic>
        <p:nvPicPr>
          <p:cNvPr id="4" name="Picture 3"/>
          <p:cNvPicPr>
            <a:picLocks noChangeAspect="1"/>
          </p:cNvPicPr>
          <p:nvPr/>
        </p:nvPicPr>
        <p:blipFill>
          <a:blip r:embed="rId2"/>
          <a:stretch>
            <a:fillRect/>
          </a:stretch>
        </p:blipFill>
        <p:spPr>
          <a:xfrm>
            <a:off x="150124" y="5688748"/>
            <a:ext cx="3060457" cy="2133785"/>
          </a:xfrm>
          <a:prstGeom prst="rect">
            <a:avLst/>
          </a:prstGeom>
        </p:spPr>
      </p:pic>
    </p:spTree>
    <p:extLst>
      <p:ext uri="{BB962C8B-B14F-4D97-AF65-F5344CB8AC3E}">
        <p14:creationId xmlns:p14="http://schemas.microsoft.com/office/powerpoint/2010/main" val="8782420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3806" y="120427"/>
            <a:ext cx="10515600" cy="1325563"/>
          </a:xfrm>
          <a:solidFill>
            <a:schemeClr val="bg2">
              <a:lumMod val="75000"/>
            </a:schemeClr>
          </a:solidFill>
        </p:spPr>
        <p:txBody>
          <a:bodyPr>
            <a:normAutofit/>
          </a:bodyPr>
          <a:lstStyle/>
          <a:p>
            <a:pPr algn="ctr"/>
            <a:r>
              <a:rPr lang="fa-IR" sz="5400" b="1" dirty="0" smtClean="0">
                <a:solidFill>
                  <a:srgbClr val="C00000"/>
                </a:solidFill>
                <a:cs typeface="B Lotus" panose="00000400000000000000" pitchFamily="2" charset="-78"/>
              </a:rPr>
              <a:t>ازدواج یک فرایند است</a:t>
            </a:r>
            <a:endParaRPr lang="fa-IR" sz="5400" b="1" dirty="0">
              <a:solidFill>
                <a:srgbClr val="C00000"/>
              </a:solidFill>
              <a:cs typeface="B Lotus" panose="00000400000000000000" pitchFamily="2" charset="-78"/>
            </a:endParaRPr>
          </a:p>
        </p:txBody>
      </p:sp>
      <p:sp>
        <p:nvSpPr>
          <p:cNvPr id="3" name="Content Placeholder 2"/>
          <p:cNvSpPr>
            <a:spLocks noGrp="1"/>
          </p:cNvSpPr>
          <p:nvPr>
            <p:ph idx="1"/>
          </p:nvPr>
        </p:nvSpPr>
        <p:spPr>
          <a:xfrm>
            <a:off x="2" y="1184856"/>
            <a:ext cx="11668258" cy="5087155"/>
          </a:xfrm>
        </p:spPr>
        <p:txBody>
          <a:bodyPr>
            <a:noAutofit/>
          </a:bodyPr>
          <a:lstStyle/>
          <a:p>
            <a:pPr marL="0" indent="0">
              <a:lnSpc>
                <a:spcPct val="200000"/>
              </a:lnSpc>
              <a:buNone/>
            </a:pPr>
            <a:r>
              <a:rPr lang="fa-IR" sz="6000" dirty="0" smtClean="0">
                <a:cs typeface="B Lotus" panose="00000400000000000000" pitchFamily="2" charset="-78"/>
              </a:rPr>
              <a:t>هر فردی برای ازدواج موفق لازم بوده:</a:t>
            </a:r>
          </a:p>
          <a:p>
            <a:pPr marL="0" indent="0">
              <a:lnSpc>
                <a:spcPct val="200000"/>
              </a:lnSpc>
              <a:buNone/>
            </a:pPr>
            <a:r>
              <a:rPr lang="fa-IR" sz="6000" b="1" dirty="0" smtClean="0">
                <a:solidFill>
                  <a:srgbClr val="7030A0"/>
                </a:solidFill>
                <a:cs typeface="B Lotus" panose="00000400000000000000" pitchFamily="2" charset="-78"/>
              </a:rPr>
              <a:t>گامهای اصولی و مراحل ازدواج را به درستی طی نماید</a:t>
            </a:r>
            <a:endParaRPr lang="fa-IR" sz="6000" b="1" dirty="0">
              <a:solidFill>
                <a:srgbClr val="7030A0"/>
              </a:solidFill>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483168" y="5620461"/>
            <a:ext cx="3060457" cy="2133785"/>
          </a:xfrm>
          <a:prstGeom prst="rect">
            <a:avLst/>
          </a:prstGeom>
        </p:spPr>
      </p:pic>
    </p:spTree>
    <p:extLst>
      <p:ext uri="{BB962C8B-B14F-4D97-AF65-F5344CB8AC3E}">
        <p14:creationId xmlns:p14="http://schemas.microsoft.com/office/powerpoint/2010/main" val="38058848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023" y="1"/>
            <a:ext cx="12070977" cy="1275008"/>
          </a:xfrm>
          <a:solidFill>
            <a:schemeClr val="accent6">
              <a:lumMod val="20000"/>
              <a:lumOff val="80000"/>
            </a:schemeClr>
          </a:solidFill>
        </p:spPr>
        <p:txBody>
          <a:bodyPr/>
          <a:lstStyle/>
          <a:p>
            <a:pPr algn="ctr"/>
            <a:r>
              <a:rPr lang="fa-IR" b="1" dirty="0">
                <a:solidFill>
                  <a:srgbClr val="C00000"/>
                </a:solidFill>
                <a:latin typeface="Calibri" panose="020F0502020204030204" pitchFamily="34" charset="0"/>
                <a:ea typeface="Calibri" panose="020F0502020204030204" pitchFamily="34" charset="0"/>
                <a:cs typeface="B Lotus" panose="00000400000000000000" pitchFamily="2" charset="-78"/>
              </a:rPr>
              <a:t>اثرات مثبت گامهای 8 گانه </a:t>
            </a:r>
            <a:r>
              <a:rPr lang="fa-IR" b="1" dirty="0" smtClean="0">
                <a:solidFill>
                  <a:srgbClr val="C00000"/>
                </a:solidFill>
                <a:latin typeface="Calibri" panose="020F0502020204030204" pitchFamily="34" charset="0"/>
                <a:ea typeface="Calibri" panose="020F0502020204030204" pitchFamily="34" charset="0"/>
                <a:cs typeface="B Lotus" panose="00000400000000000000" pitchFamily="2" charset="-78"/>
              </a:rPr>
              <a:t>ازدواج</a:t>
            </a:r>
            <a:endParaRPr lang="fa-IR" dirty="0">
              <a:solidFill>
                <a:srgbClr val="C00000"/>
              </a:solidFill>
              <a:cs typeface="B Lotus" panose="00000400000000000000" pitchFamily="2" charset="-78"/>
            </a:endParaRPr>
          </a:p>
        </p:txBody>
      </p:sp>
      <p:sp>
        <p:nvSpPr>
          <p:cNvPr id="3" name="Content Placeholder 2"/>
          <p:cNvSpPr>
            <a:spLocks noGrp="1"/>
          </p:cNvSpPr>
          <p:nvPr>
            <p:ph idx="1"/>
          </p:nvPr>
        </p:nvSpPr>
        <p:spPr>
          <a:xfrm>
            <a:off x="121023" y="1398494"/>
            <a:ext cx="11900647" cy="5284694"/>
          </a:xfrm>
        </p:spPr>
        <p:txBody>
          <a:bodyPr>
            <a:normAutofit/>
          </a:bodyPr>
          <a:lstStyle/>
          <a:p>
            <a:pPr marL="342900" lvl="0" indent="-342900">
              <a:lnSpc>
                <a:spcPct val="107000"/>
              </a:lnSpc>
              <a:buFont typeface="Courier New" panose="02070309020205020404" pitchFamily="49" charset="0"/>
              <a:buChar char="o"/>
            </a:pPr>
            <a:r>
              <a:rPr lang="fa-IR" dirty="0" smtClean="0">
                <a:latin typeface="Calibri" panose="020F0502020204030204" pitchFamily="34" charset="0"/>
                <a:ea typeface="Calibri" panose="020F0502020204030204" pitchFamily="34" charset="0"/>
                <a:cs typeface="B Nazanin" panose="00000400000000000000" pitchFamily="2" charset="-78"/>
              </a:rPr>
              <a:t>انتخاب </a:t>
            </a:r>
            <a:r>
              <a:rPr lang="fa-IR" dirty="0">
                <a:latin typeface="Calibri" panose="020F0502020204030204" pitchFamily="34" charset="0"/>
                <a:ea typeface="Calibri" panose="020F0502020204030204" pitchFamily="34" charset="0"/>
                <a:cs typeface="B Nazanin" panose="00000400000000000000" pitchFamily="2" charset="-78"/>
              </a:rPr>
              <a:t>فردی شایسته برای همسری</a:t>
            </a:r>
            <a:endParaRPr lang="en-US" sz="2000" dirty="0">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Courier New" panose="02070309020205020404" pitchFamily="49" charset="0"/>
              <a:buChar char="o"/>
            </a:pPr>
            <a:r>
              <a:rPr lang="fa-IR" dirty="0">
                <a:latin typeface="Calibri" panose="020F0502020204030204" pitchFamily="34" charset="0"/>
                <a:ea typeface="Calibri" panose="020F0502020204030204" pitchFamily="34" charset="0"/>
                <a:cs typeface="B Nazanin" panose="00000400000000000000" pitchFamily="2" charset="-78"/>
              </a:rPr>
              <a:t>ایجاد اعتماد و اطمینان خاطر در فرد از انتخاب خود</a:t>
            </a:r>
            <a:endParaRPr lang="en-US" sz="2000" dirty="0">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Courier New" panose="02070309020205020404" pitchFamily="49" charset="0"/>
              <a:buChar char="o"/>
            </a:pPr>
            <a:r>
              <a:rPr lang="fa-IR" dirty="0">
                <a:latin typeface="Calibri" panose="020F0502020204030204" pitchFamily="34" charset="0"/>
                <a:ea typeface="Calibri" panose="020F0502020204030204" pitchFamily="34" charset="0"/>
                <a:cs typeface="B Nazanin" panose="00000400000000000000" pitchFamily="2" charset="-78"/>
              </a:rPr>
              <a:t>شناخت بیشتر خود</a:t>
            </a:r>
            <a:endParaRPr lang="en-US" sz="2000" dirty="0">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Courier New" panose="02070309020205020404" pitchFamily="49" charset="0"/>
              <a:buChar char="o"/>
            </a:pPr>
            <a:r>
              <a:rPr lang="fa-IR" dirty="0">
                <a:latin typeface="Calibri" panose="020F0502020204030204" pitchFamily="34" charset="0"/>
                <a:ea typeface="Calibri" panose="020F0502020204030204" pitchFamily="34" charset="0"/>
                <a:cs typeface="B Nazanin" panose="00000400000000000000" pitchFamily="2" charset="-78"/>
              </a:rPr>
              <a:t>شناخت بیشتر طرف مقابل</a:t>
            </a:r>
            <a:endParaRPr lang="en-US" sz="2000" dirty="0">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Courier New" panose="02070309020205020404" pitchFamily="49" charset="0"/>
              <a:buChar char="o"/>
            </a:pPr>
            <a:r>
              <a:rPr lang="fa-IR" dirty="0">
                <a:latin typeface="Calibri" panose="020F0502020204030204" pitchFamily="34" charset="0"/>
                <a:ea typeface="Calibri" panose="020F0502020204030204" pitchFamily="34" charset="0"/>
                <a:cs typeface="B Nazanin" panose="00000400000000000000" pitchFamily="2" charset="-78"/>
              </a:rPr>
              <a:t>شکل گیری همدلی و هماهنگی بیشتر بین طرفین</a:t>
            </a:r>
            <a:endParaRPr lang="en-US" sz="2000" dirty="0">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Courier New" panose="02070309020205020404" pitchFamily="49" charset="0"/>
              <a:buChar char="o"/>
            </a:pPr>
            <a:r>
              <a:rPr lang="fa-IR" dirty="0">
                <a:latin typeface="Calibri" panose="020F0502020204030204" pitchFamily="34" charset="0"/>
                <a:ea typeface="Calibri" panose="020F0502020204030204" pitchFamily="34" charset="0"/>
                <a:cs typeface="B Nazanin" panose="00000400000000000000" pitchFamily="2" charset="-78"/>
              </a:rPr>
              <a:t>آگاهی از بحرانها و مشکلات پیش رو در زندگی مشترک</a:t>
            </a:r>
            <a:endParaRPr lang="en-US" sz="2000" dirty="0">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spcAft>
                <a:spcPts val="800"/>
              </a:spcAft>
              <a:buFont typeface="Courier New" panose="02070309020205020404" pitchFamily="49" charset="0"/>
              <a:buChar char="o"/>
            </a:pPr>
            <a:r>
              <a:rPr lang="fa-IR" dirty="0">
                <a:latin typeface="Calibri" panose="020F0502020204030204" pitchFamily="34" charset="0"/>
                <a:ea typeface="Calibri" panose="020F0502020204030204" pitchFamily="34" charset="0"/>
                <a:cs typeface="B Nazanin" panose="00000400000000000000" pitchFamily="2" charset="-78"/>
              </a:rPr>
              <a:t>آمادگی برای مدیریت و کنترل مسائل و مشکلات در زندگی مشترک</a:t>
            </a:r>
            <a:endParaRPr lang="en-US" sz="2000" dirty="0">
              <a:latin typeface="Calibri" panose="020F0502020204030204" pitchFamily="34" charset="0"/>
              <a:ea typeface="Calibri" panose="020F0502020204030204" pitchFamily="34" charset="0"/>
              <a:cs typeface="Arial" panose="020B0604020202020204" pitchFamily="34" charset="0"/>
            </a:endParaRPr>
          </a:p>
          <a:p>
            <a:endParaRPr lang="fa-IR" dirty="0">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150124" y="5688748"/>
            <a:ext cx="3060457" cy="2133785"/>
          </a:xfrm>
          <a:prstGeom prst="rect">
            <a:avLst/>
          </a:prstGeom>
        </p:spPr>
      </p:pic>
    </p:spTree>
    <p:extLst>
      <p:ext uri="{BB962C8B-B14F-4D97-AF65-F5344CB8AC3E}">
        <p14:creationId xmlns:p14="http://schemas.microsoft.com/office/powerpoint/2010/main" val="24378710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04715"/>
            <a:ext cx="12192000" cy="1228299"/>
          </a:xfrm>
          <a:solidFill>
            <a:schemeClr val="accent5">
              <a:lumMod val="20000"/>
              <a:lumOff val="80000"/>
            </a:schemeClr>
          </a:solidFill>
        </p:spPr>
        <p:txBody>
          <a:bodyPr>
            <a:normAutofit/>
          </a:bodyPr>
          <a:lstStyle/>
          <a:p>
            <a:pPr algn="ctr"/>
            <a:r>
              <a:rPr lang="fa-IR" sz="6600" b="1" dirty="0" smtClean="0">
                <a:solidFill>
                  <a:srgbClr val="C00000"/>
                </a:solidFill>
                <a:cs typeface="B Lotus" panose="00000400000000000000" pitchFamily="2" charset="-78"/>
              </a:rPr>
              <a:t>گام های 8 گانه ازدواج موفق</a:t>
            </a:r>
            <a:endParaRPr lang="fa-IR" sz="6600" b="1" dirty="0">
              <a:solidFill>
                <a:srgbClr val="C00000"/>
              </a:solidFill>
              <a:cs typeface="B Lotus" panose="00000400000000000000" pitchFamily="2" charset="-78"/>
            </a:endParaRPr>
          </a:p>
        </p:txBody>
      </p:sp>
      <p:sp>
        <p:nvSpPr>
          <p:cNvPr id="3" name="Content Placeholder 2"/>
          <p:cNvSpPr>
            <a:spLocks noGrp="1"/>
          </p:cNvSpPr>
          <p:nvPr>
            <p:ph idx="1"/>
          </p:nvPr>
        </p:nvSpPr>
        <p:spPr>
          <a:xfrm>
            <a:off x="167425" y="1690689"/>
            <a:ext cx="11848564" cy="5167310"/>
          </a:xfrm>
        </p:spPr>
        <p:txBody>
          <a:bodyPr>
            <a:normAutofit/>
          </a:bodyPr>
          <a:lstStyle/>
          <a:p>
            <a:pPr marL="0" indent="0">
              <a:buNone/>
            </a:pPr>
            <a:r>
              <a:rPr lang="fa-IR" sz="3600" b="1" dirty="0" smtClean="0">
                <a:cs typeface="B Lotus" panose="00000400000000000000" pitchFamily="2" charset="-78"/>
              </a:rPr>
              <a:t>گام اول: </a:t>
            </a:r>
            <a:r>
              <a:rPr lang="fa-IR" sz="3600" b="1" dirty="0" smtClean="0">
                <a:solidFill>
                  <a:srgbClr val="00B050"/>
                </a:solidFill>
                <a:cs typeface="B Lotus" panose="00000400000000000000" pitchFamily="2" charset="-78"/>
              </a:rPr>
              <a:t>انگیزه و آگاهی مناسب</a:t>
            </a:r>
          </a:p>
          <a:p>
            <a:pPr marL="0" indent="0">
              <a:buNone/>
            </a:pPr>
            <a:r>
              <a:rPr lang="fa-IR" sz="3600" b="1" dirty="0" smtClean="0">
                <a:cs typeface="B Lotus" panose="00000400000000000000" pitchFamily="2" charset="-78"/>
              </a:rPr>
              <a:t>گام دوم: </a:t>
            </a:r>
            <a:r>
              <a:rPr lang="fa-IR" sz="3600" b="1" dirty="0" smtClean="0">
                <a:solidFill>
                  <a:srgbClr val="00B050"/>
                </a:solidFill>
                <a:cs typeface="B Lotus" panose="00000400000000000000" pitchFamily="2" charset="-78"/>
              </a:rPr>
              <a:t>داشتن شرایط مناسب</a:t>
            </a:r>
          </a:p>
          <a:p>
            <a:pPr marL="0" indent="0">
              <a:buNone/>
            </a:pPr>
            <a:r>
              <a:rPr lang="fa-IR" sz="3600" b="1" dirty="0" smtClean="0">
                <a:cs typeface="B Lotus" panose="00000400000000000000" pitchFamily="2" charset="-78"/>
              </a:rPr>
              <a:t>گام سوم: </a:t>
            </a:r>
            <a:r>
              <a:rPr lang="fa-IR" sz="3600" b="1" dirty="0" smtClean="0">
                <a:solidFill>
                  <a:srgbClr val="00B050"/>
                </a:solidFill>
                <a:cs typeface="B Lotus" panose="00000400000000000000" pitchFamily="2" charset="-78"/>
              </a:rPr>
              <a:t>داشتن دلایل مناسب</a:t>
            </a:r>
          </a:p>
          <a:p>
            <a:pPr marL="0" indent="0">
              <a:buNone/>
            </a:pPr>
            <a:r>
              <a:rPr lang="fa-IR" sz="3600" b="1" dirty="0" smtClean="0">
                <a:cs typeface="B Lotus" panose="00000400000000000000" pitchFamily="2" charset="-78"/>
              </a:rPr>
              <a:t>گام چهارم: </a:t>
            </a:r>
            <a:r>
              <a:rPr lang="fa-IR" sz="3600" b="1" dirty="0" smtClean="0">
                <a:solidFill>
                  <a:srgbClr val="00B050"/>
                </a:solidFill>
                <a:cs typeface="B Lotus" panose="00000400000000000000" pitchFamily="2" charset="-78"/>
              </a:rPr>
              <a:t>آمادگی فردی</a:t>
            </a:r>
          </a:p>
          <a:p>
            <a:pPr marL="0" indent="0">
              <a:buNone/>
            </a:pPr>
            <a:r>
              <a:rPr lang="fa-IR" sz="3600" b="1" dirty="0" smtClean="0">
                <a:cs typeface="B Lotus" panose="00000400000000000000" pitchFamily="2" charset="-78"/>
              </a:rPr>
              <a:t>گام پنجم: </a:t>
            </a:r>
            <a:r>
              <a:rPr lang="fa-IR" sz="3600" b="1" dirty="0" smtClean="0">
                <a:solidFill>
                  <a:srgbClr val="00B050"/>
                </a:solidFill>
                <a:cs typeface="B Lotus" panose="00000400000000000000" pitchFamily="2" charset="-78"/>
              </a:rPr>
              <a:t>آمادگی خانوادگی</a:t>
            </a:r>
          </a:p>
          <a:p>
            <a:pPr marL="0" indent="0">
              <a:buNone/>
            </a:pPr>
            <a:r>
              <a:rPr lang="fa-IR" sz="3600" b="1" dirty="0" smtClean="0">
                <a:cs typeface="B Lotus" panose="00000400000000000000" pitchFamily="2" charset="-78"/>
              </a:rPr>
              <a:t>گام ششم: </a:t>
            </a:r>
            <a:r>
              <a:rPr lang="fa-IR" sz="3600" b="1" dirty="0" smtClean="0">
                <a:solidFill>
                  <a:srgbClr val="00B050"/>
                </a:solidFill>
                <a:cs typeface="B Lotus" panose="00000400000000000000" pitchFamily="2" charset="-78"/>
              </a:rPr>
              <a:t>انتخاب فرد مناسب</a:t>
            </a:r>
          </a:p>
          <a:p>
            <a:pPr marL="0" indent="0">
              <a:buNone/>
            </a:pPr>
            <a:r>
              <a:rPr lang="fa-IR" sz="3600" b="1" dirty="0">
                <a:cs typeface="B Lotus" panose="00000400000000000000" pitchFamily="2" charset="-78"/>
              </a:rPr>
              <a:t>گام هفتم: </a:t>
            </a:r>
            <a:r>
              <a:rPr lang="fa-IR" sz="3600" b="1" dirty="0">
                <a:solidFill>
                  <a:srgbClr val="00B050"/>
                </a:solidFill>
                <a:cs typeface="B Lotus" panose="00000400000000000000" pitchFamily="2" charset="-78"/>
              </a:rPr>
              <a:t>داشتن و یا کسب مهارتهای همسرداری</a:t>
            </a:r>
          </a:p>
          <a:p>
            <a:pPr marL="0" indent="0">
              <a:buNone/>
            </a:pPr>
            <a:r>
              <a:rPr lang="fa-IR" sz="3600" b="1" dirty="0" smtClean="0">
                <a:cs typeface="B Lotus" panose="00000400000000000000" pitchFamily="2" charset="-78"/>
              </a:rPr>
              <a:t>گام هشتم</a:t>
            </a:r>
            <a:r>
              <a:rPr lang="fa-IR" sz="3600" b="1" dirty="0">
                <a:cs typeface="B Lotus" panose="00000400000000000000" pitchFamily="2" charset="-78"/>
              </a:rPr>
              <a:t>: </a:t>
            </a:r>
            <a:r>
              <a:rPr lang="fa-IR" sz="3600" b="1" dirty="0">
                <a:solidFill>
                  <a:srgbClr val="00B050"/>
                </a:solidFill>
                <a:cs typeface="B Lotus" panose="00000400000000000000" pitchFamily="2" charset="-78"/>
              </a:rPr>
              <a:t>کمک از </a:t>
            </a:r>
            <a:r>
              <a:rPr lang="fa-IR" sz="3600" b="1" dirty="0" smtClean="0">
                <a:solidFill>
                  <a:srgbClr val="00B050"/>
                </a:solidFill>
                <a:cs typeface="B Lotus" panose="00000400000000000000" pitchFamily="2" charset="-78"/>
              </a:rPr>
              <a:t>مشاور</a:t>
            </a:r>
            <a:endParaRPr lang="fa-IR" sz="3600" b="1" dirty="0">
              <a:solidFill>
                <a:srgbClr val="00B050"/>
              </a:solidFill>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380137" y="5684856"/>
            <a:ext cx="3060457" cy="2133785"/>
          </a:xfrm>
          <a:prstGeom prst="rect">
            <a:avLst/>
          </a:prstGeom>
        </p:spPr>
      </p:pic>
    </p:spTree>
    <p:extLst>
      <p:ext uri="{BB962C8B-B14F-4D97-AF65-F5344CB8AC3E}">
        <p14:creationId xmlns:p14="http://schemas.microsoft.com/office/powerpoint/2010/main" val="29490953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Tree>
    <p:extLst>
      <p:ext uri="{BB962C8B-B14F-4D97-AF65-F5344CB8AC3E}">
        <p14:creationId xmlns:p14="http://schemas.microsoft.com/office/powerpoint/2010/main" val="404525892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4">
              <a:lumMod val="40000"/>
              <a:lumOff val="60000"/>
            </a:schemeClr>
          </a:solidFill>
        </p:spPr>
        <p:txBody>
          <a:bodyPr>
            <a:normAutofit/>
          </a:bodyPr>
          <a:lstStyle/>
          <a:p>
            <a:pPr algn="ctr"/>
            <a:r>
              <a:rPr lang="fa-IR" sz="5400" b="1" dirty="0" smtClean="0">
                <a:cs typeface="B Lotus" panose="00000400000000000000" pitchFamily="2" charset="-78"/>
              </a:rPr>
              <a:t>گام اول </a:t>
            </a:r>
            <a:r>
              <a:rPr lang="fa-IR" sz="5400" b="1" dirty="0" smtClean="0">
                <a:solidFill>
                  <a:srgbClr val="00B0F0"/>
                </a:solidFill>
                <a:cs typeface="B Lotus" panose="00000400000000000000" pitchFamily="2" charset="-78"/>
              </a:rPr>
              <a:t>(انگیزه و آگاهی)</a:t>
            </a:r>
            <a:endParaRPr lang="fa-IR" sz="5400" b="1" dirty="0">
              <a:solidFill>
                <a:srgbClr val="00B0F0"/>
              </a:solidFill>
              <a:cs typeface="B Lotus" panose="00000400000000000000" pitchFamily="2" charset="-78"/>
            </a:endParaRPr>
          </a:p>
        </p:txBody>
      </p:sp>
      <p:sp>
        <p:nvSpPr>
          <p:cNvPr id="3" name="Content Placeholder 2"/>
          <p:cNvSpPr>
            <a:spLocks noGrp="1"/>
          </p:cNvSpPr>
          <p:nvPr>
            <p:ph idx="1"/>
          </p:nvPr>
        </p:nvSpPr>
        <p:spPr>
          <a:xfrm>
            <a:off x="167425" y="1519707"/>
            <a:ext cx="11771290" cy="5138670"/>
          </a:xfrm>
        </p:spPr>
        <p:txBody>
          <a:bodyPr>
            <a:normAutofit/>
          </a:bodyPr>
          <a:lstStyle/>
          <a:p>
            <a:pPr marL="0" indent="0" algn="just">
              <a:lnSpc>
                <a:spcPct val="200000"/>
              </a:lnSpc>
              <a:buNone/>
            </a:pPr>
            <a:r>
              <a:rPr lang="fa-IR" sz="3600" b="1" dirty="0" smtClean="0">
                <a:cs typeface="B Lotus" panose="00000400000000000000" pitchFamily="2" charset="-78"/>
              </a:rPr>
              <a:t>هر فردی با انگیزه های متفاوتی ازدواج می کند.</a:t>
            </a:r>
          </a:p>
          <a:p>
            <a:pPr marL="0" indent="0" algn="just">
              <a:lnSpc>
                <a:spcPct val="200000"/>
              </a:lnSpc>
              <a:buNone/>
            </a:pPr>
            <a:r>
              <a:rPr lang="fa-IR" sz="3600" b="1" dirty="0" smtClean="0">
                <a:cs typeface="B Lotus" panose="00000400000000000000" pitchFamily="2" charset="-78"/>
              </a:rPr>
              <a:t>هرچقدر انگیزه ها و آگاهی افراد انگیزه های مناسب و آگاهی درستی بوده باشد، فرد گام اول ازدواج را به خوبی برداشته و مسیر انتخاب همسر و ازدواج را به درستی طی خواهد کرد و برعکس.</a:t>
            </a:r>
            <a:endParaRPr lang="fa-IR" sz="3600" b="1" dirty="0">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573320" y="5591484"/>
            <a:ext cx="3060457" cy="2133785"/>
          </a:xfrm>
          <a:prstGeom prst="rect">
            <a:avLst/>
          </a:prstGeom>
        </p:spPr>
      </p:pic>
    </p:spTree>
    <p:extLst>
      <p:ext uri="{BB962C8B-B14F-4D97-AF65-F5344CB8AC3E}">
        <p14:creationId xmlns:p14="http://schemas.microsoft.com/office/powerpoint/2010/main" val="32464115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solidFill>
        </p:spPr>
        <p:txBody>
          <a:bodyPr>
            <a:normAutofit/>
          </a:bodyPr>
          <a:lstStyle/>
          <a:p>
            <a:pPr algn="ctr"/>
            <a:r>
              <a:rPr lang="fa-IR" sz="6000" b="1" dirty="0" smtClean="0">
                <a:solidFill>
                  <a:srgbClr val="C00000"/>
                </a:solidFill>
                <a:cs typeface="B Lotus" panose="00000400000000000000" pitchFamily="2" charset="-78"/>
              </a:rPr>
              <a:t>پرسش در گام اول: آگاهی </a:t>
            </a:r>
            <a:endParaRPr lang="fa-IR" sz="6000" b="1" dirty="0">
              <a:solidFill>
                <a:srgbClr val="C00000"/>
              </a:solidFill>
              <a:cs typeface="B Lotus" panose="00000400000000000000" pitchFamily="2" charset="-78"/>
            </a:endParaRPr>
          </a:p>
        </p:txBody>
      </p:sp>
      <p:sp>
        <p:nvSpPr>
          <p:cNvPr id="3" name="Content Placeholder 2"/>
          <p:cNvSpPr>
            <a:spLocks noGrp="1"/>
          </p:cNvSpPr>
          <p:nvPr>
            <p:ph idx="1"/>
          </p:nvPr>
        </p:nvSpPr>
        <p:spPr>
          <a:xfrm>
            <a:off x="109183" y="2361062"/>
            <a:ext cx="11818960" cy="4353635"/>
          </a:xfrm>
        </p:spPr>
        <p:txBody>
          <a:bodyPr>
            <a:normAutofit/>
          </a:bodyPr>
          <a:lstStyle/>
          <a:p>
            <a:pPr>
              <a:buFont typeface="Wingdings" panose="05000000000000000000" pitchFamily="2" charset="2"/>
              <a:buChar char="q"/>
            </a:pPr>
            <a:r>
              <a:rPr lang="fa-IR" sz="6600" dirty="0" smtClean="0">
                <a:solidFill>
                  <a:srgbClr val="0070C0"/>
                </a:solidFill>
                <a:cs typeface="B Lotus" panose="00000400000000000000" pitchFamily="2" charset="-78"/>
              </a:rPr>
              <a:t> میدانید ازدواج چیست و توضیحش بدید؟</a:t>
            </a:r>
          </a:p>
        </p:txBody>
      </p:sp>
      <p:pic>
        <p:nvPicPr>
          <p:cNvPr id="4" name="Picture 3"/>
          <p:cNvPicPr>
            <a:picLocks noChangeAspect="1"/>
          </p:cNvPicPr>
          <p:nvPr/>
        </p:nvPicPr>
        <p:blipFill>
          <a:blip r:embed="rId2"/>
          <a:stretch>
            <a:fillRect/>
          </a:stretch>
        </p:blipFill>
        <p:spPr>
          <a:xfrm>
            <a:off x="150124" y="5688748"/>
            <a:ext cx="3060457" cy="2133785"/>
          </a:xfrm>
          <a:prstGeom prst="rect">
            <a:avLst/>
          </a:prstGeom>
        </p:spPr>
      </p:pic>
    </p:spTree>
    <p:extLst>
      <p:ext uri="{BB962C8B-B14F-4D97-AF65-F5344CB8AC3E}">
        <p14:creationId xmlns:p14="http://schemas.microsoft.com/office/powerpoint/2010/main" val="25772955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6603" y="365125"/>
            <a:ext cx="11709779" cy="1325563"/>
          </a:xfrm>
          <a:solidFill>
            <a:schemeClr val="bg2"/>
          </a:solidFill>
        </p:spPr>
        <p:txBody>
          <a:bodyPr>
            <a:normAutofit/>
          </a:bodyPr>
          <a:lstStyle/>
          <a:p>
            <a:pPr marL="228600" lvl="0" indent="-228600" algn="ctr">
              <a:spcBef>
                <a:spcPts val="1000"/>
              </a:spcBef>
            </a:pPr>
            <a:r>
              <a:rPr lang="fa-IR" sz="6600" b="1" dirty="0">
                <a:solidFill>
                  <a:srgbClr val="C00000"/>
                </a:solidFill>
                <a:cs typeface="B Lotus" panose="00000400000000000000" pitchFamily="2" charset="-78"/>
              </a:rPr>
              <a:t>پرسش در گام اول</a:t>
            </a:r>
            <a:r>
              <a:rPr lang="fa-IR" sz="6600" b="1" dirty="0" smtClean="0">
                <a:solidFill>
                  <a:srgbClr val="C00000"/>
                </a:solidFill>
                <a:cs typeface="B Lotus" panose="00000400000000000000" pitchFamily="2" charset="-78"/>
              </a:rPr>
              <a:t>: انگیزه</a:t>
            </a:r>
            <a:endParaRPr lang="fa-IR" sz="8800" dirty="0">
              <a:solidFill>
                <a:srgbClr val="C00000"/>
              </a:solidFill>
            </a:endParaRPr>
          </a:p>
        </p:txBody>
      </p:sp>
      <p:sp>
        <p:nvSpPr>
          <p:cNvPr id="3" name="Content Placeholder 2"/>
          <p:cNvSpPr>
            <a:spLocks noGrp="1"/>
          </p:cNvSpPr>
          <p:nvPr>
            <p:ph idx="1"/>
          </p:nvPr>
        </p:nvSpPr>
        <p:spPr>
          <a:xfrm>
            <a:off x="286603" y="1825624"/>
            <a:ext cx="11709779" cy="4779891"/>
          </a:xfrm>
        </p:spPr>
        <p:txBody>
          <a:bodyPr/>
          <a:lstStyle/>
          <a:p>
            <a:pPr lvl="0"/>
            <a:endParaRPr lang="fa-IR" sz="6000" b="1" dirty="0" smtClean="0">
              <a:solidFill>
                <a:srgbClr val="00B050"/>
              </a:solidFill>
              <a:cs typeface="B Lotus" panose="00000400000000000000" pitchFamily="2" charset="-78"/>
            </a:endParaRPr>
          </a:p>
          <a:p>
            <a:pPr lvl="0">
              <a:buFont typeface="Wingdings" panose="05000000000000000000" pitchFamily="2" charset="2"/>
              <a:buChar char="q"/>
            </a:pPr>
            <a:r>
              <a:rPr lang="fa-IR" sz="6000" b="1" dirty="0" smtClean="0">
                <a:solidFill>
                  <a:srgbClr val="00B050"/>
                </a:solidFill>
                <a:cs typeface="B Lotus" panose="00000400000000000000" pitchFamily="2" charset="-78"/>
              </a:rPr>
              <a:t> انگیزه </a:t>
            </a:r>
            <a:r>
              <a:rPr lang="fa-IR" sz="6000" b="1" dirty="0">
                <a:solidFill>
                  <a:srgbClr val="00B050"/>
                </a:solidFill>
                <a:cs typeface="B Lotus" panose="00000400000000000000" pitchFamily="2" charset="-78"/>
              </a:rPr>
              <a:t>شما برای ازدواج چیست؟</a:t>
            </a:r>
            <a:endParaRPr lang="fa-IR" sz="8800" b="1" dirty="0">
              <a:solidFill>
                <a:srgbClr val="00B050"/>
              </a:solidFill>
              <a:cs typeface="B Lotus" panose="00000400000000000000" pitchFamily="2" charset="-78"/>
            </a:endParaRPr>
          </a:p>
          <a:p>
            <a:endParaRPr lang="fa-IR" dirty="0"/>
          </a:p>
        </p:txBody>
      </p:sp>
      <p:pic>
        <p:nvPicPr>
          <p:cNvPr id="4" name="Picture 3"/>
          <p:cNvPicPr>
            <a:picLocks noChangeAspect="1"/>
          </p:cNvPicPr>
          <p:nvPr/>
        </p:nvPicPr>
        <p:blipFill>
          <a:blip r:embed="rId2"/>
          <a:stretch>
            <a:fillRect/>
          </a:stretch>
        </p:blipFill>
        <p:spPr>
          <a:xfrm>
            <a:off x="150124" y="5688748"/>
            <a:ext cx="3060457" cy="2133785"/>
          </a:xfrm>
          <a:prstGeom prst="rect">
            <a:avLst/>
          </a:prstGeom>
        </p:spPr>
      </p:pic>
    </p:spTree>
    <p:extLst>
      <p:ext uri="{BB962C8B-B14F-4D97-AF65-F5344CB8AC3E}">
        <p14:creationId xmlns:p14="http://schemas.microsoft.com/office/powerpoint/2010/main" val="41089367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125" y="0"/>
            <a:ext cx="12514997" cy="3493826"/>
          </a:xfrm>
          <a:solidFill>
            <a:schemeClr val="accent1">
              <a:lumMod val="20000"/>
              <a:lumOff val="80000"/>
            </a:schemeClr>
          </a:solidFill>
        </p:spPr>
        <p:txBody>
          <a:bodyPr>
            <a:normAutofit/>
          </a:bodyPr>
          <a:lstStyle/>
          <a:p>
            <a:pPr algn="ctr"/>
            <a:r>
              <a:rPr lang="fa-IR" sz="6000" b="1" dirty="0" smtClean="0">
                <a:solidFill>
                  <a:schemeClr val="accent2"/>
                </a:solidFill>
                <a:cs typeface="B Lotus" panose="00000400000000000000" pitchFamily="2" charset="-78"/>
              </a:rPr>
              <a:t>بعد از اینکه گام اول را برای ازدواج برداشتید</a:t>
            </a:r>
            <a:endParaRPr lang="fa-IR" sz="6000" b="1" dirty="0">
              <a:solidFill>
                <a:schemeClr val="accent2"/>
              </a:solidFill>
              <a:cs typeface="B Lotus" panose="00000400000000000000" pitchFamily="2" charset="-78"/>
            </a:endParaRPr>
          </a:p>
        </p:txBody>
      </p:sp>
      <p:sp>
        <p:nvSpPr>
          <p:cNvPr id="3" name="Content Placeholder 2"/>
          <p:cNvSpPr>
            <a:spLocks noGrp="1"/>
          </p:cNvSpPr>
          <p:nvPr>
            <p:ph idx="1"/>
          </p:nvPr>
        </p:nvSpPr>
        <p:spPr>
          <a:xfrm>
            <a:off x="-150125" y="3070746"/>
            <a:ext cx="12514997" cy="3725838"/>
          </a:xfrm>
          <a:solidFill>
            <a:srgbClr val="002060"/>
          </a:solidFill>
        </p:spPr>
        <p:txBody>
          <a:bodyPr/>
          <a:lstStyle/>
          <a:p>
            <a:pPr marL="0" indent="0">
              <a:buNone/>
            </a:pPr>
            <a:endParaRPr lang="fa-IR" sz="6000" b="1" dirty="0" smtClean="0">
              <a:solidFill>
                <a:schemeClr val="accent2"/>
              </a:solidFill>
              <a:cs typeface="B Lotus" panose="00000400000000000000" pitchFamily="2" charset="-78"/>
            </a:endParaRPr>
          </a:p>
          <a:p>
            <a:pPr marL="0" indent="0" algn="ctr">
              <a:buNone/>
            </a:pPr>
            <a:r>
              <a:rPr lang="fa-IR" sz="6000" b="1" dirty="0" smtClean="0">
                <a:solidFill>
                  <a:schemeClr val="accent2"/>
                </a:solidFill>
                <a:cs typeface="B Lotus" panose="00000400000000000000" pitchFamily="2" charset="-78"/>
              </a:rPr>
              <a:t>نوبت </a:t>
            </a:r>
            <a:r>
              <a:rPr lang="fa-IR" sz="6000" b="1" dirty="0">
                <a:solidFill>
                  <a:schemeClr val="accent2"/>
                </a:solidFill>
                <a:cs typeface="B Lotus" panose="00000400000000000000" pitchFamily="2" charset="-78"/>
              </a:rPr>
              <a:t>به گام دوم برای ازدواج موفق می رسد</a:t>
            </a:r>
          </a:p>
          <a:p>
            <a:pPr marL="0" indent="0">
              <a:buNone/>
            </a:pPr>
            <a:endParaRPr lang="fa-IR" dirty="0"/>
          </a:p>
        </p:txBody>
      </p:sp>
      <p:pic>
        <p:nvPicPr>
          <p:cNvPr id="4" name="Picture 3"/>
          <p:cNvPicPr>
            <a:picLocks noChangeAspect="1"/>
          </p:cNvPicPr>
          <p:nvPr/>
        </p:nvPicPr>
        <p:blipFill>
          <a:blip r:embed="rId2"/>
          <a:stretch>
            <a:fillRect/>
          </a:stretch>
        </p:blipFill>
        <p:spPr>
          <a:xfrm>
            <a:off x="-150125" y="5729691"/>
            <a:ext cx="3060457" cy="2133785"/>
          </a:xfrm>
          <a:prstGeom prst="rect">
            <a:avLst/>
          </a:prstGeom>
        </p:spPr>
      </p:pic>
    </p:spTree>
    <p:extLst>
      <p:ext uri="{BB962C8B-B14F-4D97-AF65-F5344CB8AC3E}">
        <p14:creationId xmlns:p14="http://schemas.microsoft.com/office/powerpoint/2010/main" val="35000255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6000" b="1" dirty="0" smtClean="0">
                <a:solidFill>
                  <a:srgbClr val="0070C0"/>
                </a:solidFill>
                <a:effectLst>
                  <a:outerShdw blurRad="38100" dist="38100" dir="2700000" algn="tl">
                    <a:srgbClr val="000000">
                      <a:alpha val="43137"/>
                    </a:srgbClr>
                  </a:outerShdw>
                </a:effectLst>
                <a:cs typeface="B Lotus" panose="00000400000000000000" pitchFamily="2" charset="-78"/>
              </a:rPr>
              <a:t>گام دوم (داشتن شرایط مناسب)</a:t>
            </a:r>
            <a:endParaRPr lang="fa-IR" sz="6000" b="1" dirty="0">
              <a:solidFill>
                <a:srgbClr val="0070C0"/>
              </a:solidFill>
              <a:effectLst>
                <a:outerShdw blurRad="38100" dist="38100" dir="2700000" algn="tl">
                  <a:srgbClr val="000000">
                    <a:alpha val="43137"/>
                  </a:srgbClr>
                </a:outerShdw>
              </a:effectLst>
              <a:cs typeface="B Lotus" panose="00000400000000000000" pitchFamily="2" charset="-78"/>
            </a:endParaRPr>
          </a:p>
        </p:txBody>
      </p:sp>
      <p:sp>
        <p:nvSpPr>
          <p:cNvPr id="3" name="Content Placeholder 2"/>
          <p:cNvSpPr>
            <a:spLocks noGrp="1"/>
          </p:cNvSpPr>
          <p:nvPr>
            <p:ph idx="1"/>
          </p:nvPr>
        </p:nvSpPr>
        <p:spPr>
          <a:xfrm>
            <a:off x="412124" y="2266681"/>
            <a:ext cx="11359166" cy="4301543"/>
          </a:xfrm>
        </p:spPr>
        <p:txBody>
          <a:bodyPr>
            <a:normAutofit/>
          </a:bodyPr>
          <a:lstStyle/>
          <a:p>
            <a:pPr marL="0" indent="0">
              <a:buNone/>
            </a:pPr>
            <a:r>
              <a:rPr lang="fa-IR" sz="6600" b="1" dirty="0" smtClean="0">
                <a:solidFill>
                  <a:srgbClr val="C00000"/>
                </a:solidFill>
                <a:cs typeface="B Lotus" panose="00000400000000000000" pitchFamily="2" charset="-78"/>
              </a:rPr>
              <a:t>الف) شرایط لازم</a:t>
            </a:r>
          </a:p>
          <a:p>
            <a:pPr marL="0" indent="0">
              <a:buNone/>
            </a:pPr>
            <a:r>
              <a:rPr lang="fa-IR" sz="6600" b="1" dirty="0" smtClean="0">
                <a:solidFill>
                  <a:srgbClr val="C00000"/>
                </a:solidFill>
                <a:cs typeface="B Lotus" panose="00000400000000000000" pitchFamily="2" charset="-78"/>
              </a:rPr>
              <a:t>ب) شرایط کافی</a:t>
            </a:r>
          </a:p>
          <a:p>
            <a:pPr marL="0" indent="0">
              <a:buNone/>
            </a:pPr>
            <a:r>
              <a:rPr lang="fa-IR" sz="6600" b="1" dirty="0" smtClean="0">
                <a:solidFill>
                  <a:srgbClr val="C00000"/>
                </a:solidFill>
                <a:cs typeface="B Lotus" panose="00000400000000000000" pitchFamily="2" charset="-78"/>
              </a:rPr>
              <a:t>ج) شرایط درست</a:t>
            </a:r>
            <a:endParaRPr lang="fa-IR" sz="6600" b="1" dirty="0">
              <a:solidFill>
                <a:srgbClr val="C00000"/>
              </a:solidFill>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412124" y="5671978"/>
            <a:ext cx="3060457" cy="2133785"/>
          </a:xfrm>
          <a:prstGeom prst="rect">
            <a:avLst/>
          </a:prstGeom>
        </p:spPr>
      </p:pic>
    </p:spTree>
    <p:extLst>
      <p:ext uri="{BB962C8B-B14F-4D97-AF65-F5344CB8AC3E}">
        <p14:creationId xmlns:p14="http://schemas.microsoft.com/office/powerpoint/2010/main" val="261365575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31065"/>
            <a:ext cx="10515600" cy="1059623"/>
          </a:xfrm>
        </p:spPr>
        <p:txBody>
          <a:bodyPr>
            <a:normAutofit fontScale="90000"/>
          </a:bodyPr>
          <a:lstStyle/>
          <a:p>
            <a:pPr algn="ctr"/>
            <a:r>
              <a:rPr lang="fa-IR" sz="6000" b="1" dirty="0" smtClean="0">
                <a:solidFill>
                  <a:srgbClr val="C00000"/>
                </a:solidFill>
                <a:effectLst>
                  <a:outerShdw blurRad="38100" dist="38100" dir="2700000" algn="tl">
                    <a:srgbClr val="000000">
                      <a:alpha val="43137"/>
                    </a:srgbClr>
                  </a:outerShdw>
                </a:effectLst>
                <a:cs typeface="B Lotus" panose="00000400000000000000" pitchFamily="2" charset="-78"/>
              </a:rPr>
              <a:t>الف( داشتن شرایط لازم)</a:t>
            </a:r>
            <a:r>
              <a:rPr lang="fa-IR" sz="6000" b="1" dirty="0">
                <a:effectLst>
                  <a:outerShdw blurRad="38100" dist="38100" dir="2700000" algn="tl">
                    <a:srgbClr val="000000">
                      <a:alpha val="43137"/>
                    </a:srgbClr>
                  </a:outerShdw>
                </a:effectLst>
                <a:cs typeface="B Lotus" panose="00000400000000000000" pitchFamily="2" charset="-78"/>
              </a:rPr>
              <a:t/>
            </a:r>
            <a:br>
              <a:rPr lang="fa-IR" sz="6000" b="1" dirty="0">
                <a:effectLst>
                  <a:outerShdw blurRad="38100" dist="38100" dir="2700000" algn="tl">
                    <a:srgbClr val="000000">
                      <a:alpha val="43137"/>
                    </a:srgbClr>
                  </a:outerShdw>
                </a:effectLst>
                <a:cs typeface="B Lotus" panose="00000400000000000000" pitchFamily="2" charset="-78"/>
              </a:rPr>
            </a:br>
            <a:endParaRPr lang="fa-IR" sz="6000" b="1" dirty="0">
              <a:solidFill>
                <a:srgbClr val="0070C0"/>
              </a:solidFill>
              <a:effectLst>
                <a:outerShdw blurRad="38100" dist="38100" dir="2700000" algn="tl">
                  <a:srgbClr val="000000">
                    <a:alpha val="43137"/>
                  </a:srgbClr>
                </a:outerShdw>
              </a:effectLst>
              <a:cs typeface="B Lotus" panose="00000400000000000000" pitchFamily="2" charset="-78"/>
            </a:endParaRPr>
          </a:p>
        </p:txBody>
      </p:sp>
      <p:sp>
        <p:nvSpPr>
          <p:cNvPr id="3" name="Content Placeholder 2"/>
          <p:cNvSpPr>
            <a:spLocks noGrp="1"/>
          </p:cNvSpPr>
          <p:nvPr>
            <p:ph idx="1"/>
          </p:nvPr>
        </p:nvSpPr>
        <p:spPr>
          <a:xfrm>
            <a:off x="141668" y="1120047"/>
            <a:ext cx="11500834" cy="5737953"/>
          </a:xfrm>
        </p:spPr>
        <p:txBody>
          <a:bodyPr>
            <a:normAutofit/>
          </a:bodyPr>
          <a:lstStyle/>
          <a:p>
            <a:pPr>
              <a:lnSpc>
                <a:spcPct val="150000"/>
              </a:lnSpc>
              <a:buFont typeface="Wingdings" panose="05000000000000000000" pitchFamily="2" charset="2"/>
              <a:buChar char="q"/>
            </a:pPr>
            <a:r>
              <a:rPr lang="fa-IR" sz="3200" b="1" dirty="0" smtClean="0">
                <a:solidFill>
                  <a:srgbClr val="00B0F0"/>
                </a:solidFill>
                <a:cs typeface="B Lotus" panose="00000400000000000000" pitchFamily="2" charset="-78"/>
              </a:rPr>
              <a:t>شرایط </a:t>
            </a:r>
            <a:r>
              <a:rPr lang="fa-IR" sz="3200" b="1" dirty="0">
                <a:solidFill>
                  <a:srgbClr val="00B0F0"/>
                </a:solidFill>
                <a:cs typeface="B Lotus" panose="00000400000000000000" pitchFamily="2" charset="-78"/>
              </a:rPr>
              <a:t>لازم به معنای داشتن سلامت روانی و شخصیتی و به عبارتی داشتن شرایط ابتدایی و اصلی برای ازدواج در فرد است.</a:t>
            </a:r>
            <a:endParaRPr lang="en-US" sz="3200" b="1" dirty="0">
              <a:solidFill>
                <a:srgbClr val="00B0F0"/>
              </a:solidFill>
              <a:cs typeface="B Lotus" panose="00000400000000000000" pitchFamily="2" charset="-78"/>
            </a:endParaRPr>
          </a:p>
          <a:p>
            <a:pPr>
              <a:lnSpc>
                <a:spcPct val="150000"/>
              </a:lnSpc>
              <a:buFont typeface="Wingdings" panose="05000000000000000000" pitchFamily="2" charset="2"/>
              <a:buChar char="q"/>
            </a:pPr>
            <a:r>
              <a:rPr lang="fa-IR" sz="3200" dirty="0">
                <a:cs typeface="B Lotus" panose="00000400000000000000" pitchFamily="2" charset="-78"/>
              </a:rPr>
              <a:t>فرد از لحاظ شخصیتی، مالی، شغلی و رفتاری از آمادگی برخوردار باشد؛ به زبان عامیانه گفته می شود پسر یا دختر خوبی و با شرایط مناسب است. </a:t>
            </a:r>
            <a:endParaRPr lang="fa-IR" sz="3200" dirty="0" smtClean="0">
              <a:cs typeface="B Lotus" panose="00000400000000000000" pitchFamily="2" charset="-78"/>
            </a:endParaRPr>
          </a:p>
          <a:p>
            <a:pPr>
              <a:lnSpc>
                <a:spcPct val="150000"/>
              </a:lnSpc>
              <a:buFont typeface="Wingdings" panose="05000000000000000000" pitchFamily="2" charset="2"/>
              <a:buChar char="q"/>
            </a:pPr>
            <a:r>
              <a:rPr lang="fa-IR" sz="3200" dirty="0" smtClean="0">
                <a:cs typeface="B Lotus" panose="00000400000000000000" pitchFamily="2" charset="-78"/>
              </a:rPr>
              <a:t>شرایط </a:t>
            </a:r>
            <a:r>
              <a:rPr lang="fa-IR" sz="3200" dirty="0">
                <a:cs typeface="B Lotus" panose="00000400000000000000" pitchFamily="2" charset="-78"/>
              </a:rPr>
              <a:t>لازم، به معنای داشتن ویژگی های پایه مانند سن و سال، </a:t>
            </a:r>
            <a:r>
              <a:rPr lang="fa-IR" sz="3200" dirty="0" smtClean="0">
                <a:cs typeface="B Lotus" panose="00000400000000000000" pitchFamily="2" charset="-78"/>
              </a:rPr>
              <a:t>سلامتی </a:t>
            </a:r>
            <a:r>
              <a:rPr lang="fa-IR" sz="3200" dirty="0">
                <a:cs typeface="B Lotus" panose="00000400000000000000" pitchFamily="2" charset="-78"/>
              </a:rPr>
              <a:t>روانی و شخصیتی، اشتغال و مواردی اینچنینی که برای تشکیل زندگی ضروری بوده، می باشد. </a:t>
            </a:r>
            <a:endParaRPr lang="en-US" sz="3200" dirty="0">
              <a:cs typeface="B Lotus" panose="00000400000000000000" pitchFamily="2" charset="-78"/>
            </a:endParaRPr>
          </a:p>
          <a:p>
            <a:pPr marL="0" indent="0">
              <a:buNone/>
            </a:pPr>
            <a:endParaRPr lang="fa-IR" b="1" dirty="0">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231820" y="5791107"/>
            <a:ext cx="3060457" cy="2133785"/>
          </a:xfrm>
          <a:prstGeom prst="rect">
            <a:avLst/>
          </a:prstGeom>
        </p:spPr>
      </p:pic>
    </p:spTree>
    <p:extLst>
      <p:ext uri="{BB962C8B-B14F-4D97-AF65-F5344CB8AC3E}">
        <p14:creationId xmlns:p14="http://schemas.microsoft.com/office/powerpoint/2010/main" val="10722264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
            <a:ext cx="12192000" cy="1119116"/>
          </a:xfrm>
          <a:solidFill>
            <a:schemeClr val="accent1">
              <a:lumMod val="20000"/>
              <a:lumOff val="80000"/>
            </a:schemeClr>
          </a:solidFill>
        </p:spPr>
        <p:txBody>
          <a:bodyPr>
            <a:normAutofit/>
          </a:bodyPr>
          <a:lstStyle/>
          <a:p>
            <a:pPr algn="ctr"/>
            <a:r>
              <a:rPr lang="fa-IR" b="1" dirty="0">
                <a:solidFill>
                  <a:schemeClr val="accent2"/>
                </a:solidFill>
                <a:latin typeface="Calibri" panose="020F0502020204030204" pitchFamily="34" charset="0"/>
                <a:ea typeface="Calibri" panose="020F0502020204030204" pitchFamily="34" charset="0"/>
                <a:cs typeface="B Lotus" panose="00000400000000000000" pitchFamily="2" charset="-78"/>
              </a:rPr>
              <a:t>تاکید صرف بر شرایط </a:t>
            </a:r>
            <a:r>
              <a:rPr lang="fa-IR" b="1" dirty="0" smtClean="0">
                <a:solidFill>
                  <a:schemeClr val="accent2"/>
                </a:solidFill>
                <a:latin typeface="Calibri" panose="020F0502020204030204" pitchFamily="34" charset="0"/>
                <a:ea typeface="Calibri" panose="020F0502020204030204" pitchFamily="34" charset="0"/>
                <a:cs typeface="B Lotus" panose="00000400000000000000" pitchFamily="2" charset="-78"/>
              </a:rPr>
              <a:t>لازم</a:t>
            </a:r>
            <a:endParaRPr lang="fa-IR" b="1" dirty="0">
              <a:solidFill>
                <a:schemeClr val="accent2"/>
              </a:solidFill>
            </a:endParaRPr>
          </a:p>
        </p:txBody>
      </p:sp>
      <p:sp>
        <p:nvSpPr>
          <p:cNvPr id="3" name="Content Placeholder 2"/>
          <p:cNvSpPr>
            <a:spLocks noGrp="1"/>
          </p:cNvSpPr>
          <p:nvPr>
            <p:ph idx="1"/>
          </p:nvPr>
        </p:nvSpPr>
        <p:spPr>
          <a:xfrm>
            <a:off x="136478" y="1255593"/>
            <a:ext cx="11900847" cy="5459105"/>
          </a:xfrm>
        </p:spPr>
        <p:txBody>
          <a:bodyPr/>
          <a:lstStyle/>
          <a:p>
            <a:pPr algn="just">
              <a:lnSpc>
                <a:spcPct val="150000"/>
              </a:lnSpc>
              <a:spcAft>
                <a:spcPts val="800"/>
              </a:spcAft>
              <a:buFont typeface="Wingdings" panose="05000000000000000000" pitchFamily="2" charset="2"/>
              <a:buChar char="§"/>
            </a:pPr>
            <a:r>
              <a:rPr lang="fa-IR" sz="3600" dirty="0" smtClean="0">
                <a:latin typeface="Calibri" panose="020F0502020204030204" pitchFamily="34" charset="0"/>
                <a:ea typeface="Calibri" panose="020F0502020204030204" pitchFamily="34" charset="0"/>
                <a:cs typeface="B Lotus" panose="00000400000000000000" pitchFamily="2" charset="-78"/>
              </a:rPr>
              <a:t> موجب </a:t>
            </a:r>
            <a:r>
              <a:rPr lang="fa-IR" sz="3600" dirty="0">
                <a:latin typeface="Calibri" panose="020F0502020204030204" pitchFamily="34" charset="0"/>
                <a:ea typeface="Calibri" panose="020F0502020204030204" pitchFamily="34" charset="0"/>
                <a:cs typeface="B Lotus" panose="00000400000000000000" pitchFamily="2" charset="-78"/>
              </a:rPr>
              <a:t>اشتباه افراد در انتخاب همسر شده و باعث ازدواج با کسی شده که فرد خوب و با شرایطی بوده، اما دارای معیارهای فردی بعنوان </a:t>
            </a:r>
            <a:r>
              <a:rPr lang="fa-IR" sz="3600" dirty="0" smtClean="0">
                <a:latin typeface="Calibri" panose="020F0502020204030204" pitchFamily="34" charset="0"/>
                <a:ea typeface="Calibri" panose="020F0502020204030204" pitchFamily="34" charset="0"/>
                <a:cs typeface="B Lotus" panose="00000400000000000000" pitchFamily="2" charset="-78"/>
              </a:rPr>
              <a:t>همسر برای </a:t>
            </a:r>
            <a:r>
              <a:rPr lang="fa-IR" sz="3600" dirty="0">
                <a:latin typeface="Calibri" panose="020F0502020204030204" pitchFamily="34" charset="0"/>
                <a:ea typeface="Calibri" panose="020F0502020204030204" pitchFamily="34" charset="0"/>
                <a:cs typeface="B Lotus" panose="00000400000000000000" pitchFamily="2" charset="-78"/>
              </a:rPr>
              <a:t>فرد مقابل نمیباشد. </a:t>
            </a:r>
            <a:endParaRPr lang="fa-IR" sz="3600" dirty="0" smtClean="0">
              <a:latin typeface="Calibri" panose="020F0502020204030204" pitchFamily="34" charset="0"/>
              <a:ea typeface="Calibri" panose="020F0502020204030204" pitchFamily="34" charset="0"/>
              <a:cs typeface="B Lotus" panose="00000400000000000000" pitchFamily="2" charset="-78"/>
            </a:endParaRPr>
          </a:p>
          <a:p>
            <a:pPr algn="just">
              <a:lnSpc>
                <a:spcPct val="150000"/>
              </a:lnSpc>
              <a:spcAft>
                <a:spcPts val="800"/>
              </a:spcAft>
              <a:buFont typeface="Wingdings" panose="05000000000000000000" pitchFamily="2" charset="2"/>
              <a:buChar char="§"/>
            </a:pPr>
            <a:r>
              <a:rPr lang="fa-IR" sz="3600" dirty="0" smtClean="0">
                <a:latin typeface="Calibri" panose="020F0502020204030204" pitchFamily="34" charset="0"/>
                <a:ea typeface="Calibri" panose="020F0502020204030204" pitchFamily="34" charset="0"/>
                <a:cs typeface="B Lotus" panose="00000400000000000000" pitchFamily="2" charset="-78"/>
              </a:rPr>
              <a:t> معمولا </a:t>
            </a:r>
            <a:r>
              <a:rPr lang="fa-IR" sz="3600" dirty="0">
                <a:latin typeface="Calibri" panose="020F0502020204030204" pitchFamily="34" charset="0"/>
                <a:ea typeface="Calibri" panose="020F0502020204030204" pitchFamily="34" charset="0"/>
                <a:cs typeface="B Lotus" panose="00000400000000000000" pitchFamily="2" charset="-78"/>
              </a:rPr>
              <a:t>این نوع ازدواجها که صرفاً با تاکید بر شرایط لازم شکل گرفته، ازدواجی بسیار منطقی بوده و سرانجام رضایت بخشی نخواهد داشت.</a:t>
            </a:r>
            <a:endParaRPr lang="en-US" dirty="0">
              <a:latin typeface="Calibri" panose="020F0502020204030204" pitchFamily="34" charset="0"/>
              <a:ea typeface="Calibri" panose="020F0502020204030204" pitchFamily="34" charset="0"/>
              <a:cs typeface="B Lotus" panose="00000400000000000000" pitchFamily="2" charset="-78"/>
            </a:endParaRPr>
          </a:p>
          <a:p>
            <a:endParaRPr lang="fa-IR" dirty="0"/>
          </a:p>
        </p:txBody>
      </p:sp>
      <p:pic>
        <p:nvPicPr>
          <p:cNvPr id="4" name="Picture 3"/>
          <p:cNvPicPr>
            <a:picLocks noChangeAspect="1"/>
          </p:cNvPicPr>
          <p:nvPr/>
        </p:nvPicPr>
        <p:blipFill>
          <a:blip r:embed="rId2"/>
          <a:stretch>
            <a:fillRect/>
          </a:stretch>
        </p:blipFill>
        <p:spPr>
          <a:xfrm>
            <a:off x="150124" y="5688748"/>
            <a:ext cx="3060457" cy="2133785"/>
          </a:xfrm>
          <a:prstGeom prst="rect">
            <a:avLst/>
          </a:prstGeom>
        </p:spPr>
      </p:pic>
    </p:spTree>
    <p:extLst>
      <p:ext uri="{BB962C8B-B14F-4D97-AF65-F5344CB8AC3E}">
        <p14:creationId xmlns:p14="http://schemas.microsoft.com/office/powerpoint/2010/main" val="30742123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075765"/>
          </a:xfrm>
          <a:solidFill>
            <a:schemeClr val="bg2"/>
          </a:solidFill>
        </p:spPr>
        <p:txBody>
          <a:bodyPr>
            <a:noAutofit/>
          </a:bodyPr>
          <a:lstStyle/>
          <a:p>
            <a:pPr algn="ctr"/>
            <a:r>
              <a:rPr lang="fa-IR" sz="5400" b="1" dirty="0" smtClean="0">
                <a:solidFill>
                  <a:srgbClr val="00B050"/>
                </a:solidFill>
                <a:cs typeface="B Lotus" panose="00000400000000000000" pitchFamily="2" charset="-78"/>
              </a:rPr>
              <a:t>ب) شرایط کافی</a:t>
            </a:r>
            <a:endParaRPr lang="fa-IR" sz="5400" b="1" dirty="0">
              <a:solidFill>
                <a:srgbClr val="FF0000"/>
              </a:solidFill>
              <a:cs typeface="B Lotus" panose="00000400000000000000" pitchFamily="2" charset="-78"/>
            </a:endParaRPr>
          </a:p>
        </p:txBody>
      </p:sp>
      <p:sp>
        <p:nvSpPr>
          <p:cNvPr id="3" name="Content Placeholder 2"/>
          <p:cNvSpPr>
            <a:spLocks noGrp="1"/>
          </p:cNvSpPr>
          <p:nvPr>
            <p:ph idx="1"/>
          </p:nvPr>
        </p:nvSpPr>
        <p:spPr>
          <a:xfrm>
            <a:off x="121025" y="941294"/>
            <a:ext cx="11846858" cy="5820114"/>
          </a:xfrm>
        </p:spPr>
        <p:txBody>
          <a:bodyPr>
            <a:normAutofit fontScale="92500"/>
          </a:bodyPr>
          <a:lstStyle/>
          <a:p>
            <a:pPr marL="0" indent="0" algn="just">
              <a:lnSpc>
                <a:spcPct val="150000"/>
              </a:lnSpc>
              <a:buNone/>
            </a:pPr>
            <a:r>
              <a:rPr lang="fa-IR" sz="4000" dirty="0" smtClean="0">
                <a:cs typeface="B Lotus" panose="00000400000000000000" pitchFamily="2" charset="-78"/>
              </a:rPr>
              <a:t>بعد </a:t>
            </a:r>
            <a:r>
              <a:rPr lang="fa-IR" sz="4000" dirty="0">
                <a:cs typeface="B Lotus" panose="00000400000000000000" pitchFamily="2" charset="-78"/>
              </a:rPr>
              <a:t>از آنکه فرد، شرایط لازم برای </a:t>
            </a:r>
            <a:r>
              <a:rPr lang="fa-IR" sz="4000" dirty="0" smtClean="0">
                <a:cs typeface="B Lotus" panose="00000400000000000000" pitchFamily="2" charset="-78"/>
              </a:rPr>
              <a:t>ازدواج </a:t>
            </a:r>
            <a:r>
              <a:rPr lang="fa-IR" sz="4000" dirty="0">
                <a:cs typeface="B Lotus" panose="00000400000000000000" pitchFamily="2" charset="-78"/>
              </a:rPr>
              <a:t>را داشته، نوبت به داشتن شرایط کافی برای ازدواج </a:t>
            </a:r>
            <a:r>
              <a:rPr lang="fa-IR" sz="4000" dirty="0" smtClean="0">
                <a:cs typeface="B Lotus" panose="00000400000000000000" pitchFamily="2" charset="-78"/>
              </a:rPr>
              <a:t>میرسد</a:t>
            </a:r>
            <a:r>
              <a:rPr lang="fa-IR" sz="4000" dirty="0">
                <a:cs typeface="B Lotus" panose="00000400000000000000" pitchFamily="2" charset="-78"/>
              </a:rPr>
              <a:t>. </a:t>
            </a:r>
            <a:endParaRPr lang="fa-IR" sz="4000" dirty="0" smtClean="0">
              <a:cs typeface="B Lotus" panose="00000400000000000000" pitchFamily="2" charset="-78"/>
            </a:endParaRPr>
          </a:p>
          <a:p>
            <a:pPr marL="0" indent="0" algn="just">
              <a:lnSpc>
                <a:spcPct val="150000"/>
              </a:lnSpc>
              <a:buNone/>
            </a:pPr>
            <a:r>
              <a:rPr lang="fa-IR" sz="4000" dirty="0" smtClean="0">
                <a:cs typeface="B Lotus" panose="00000400000000000000" pitchFamily="2" charset="-78"/>
              </a:rPr>
              <a:t>شرایط </a:t>
            </a:r>
            <a:r>
              <a:rPr lang="fa-IR" sz="4000" dirty="0">
                <a:cs typeface="B Lotus" panose="00000400000000000000" pitchFamily="2" charset="-78"/>
              </a:rPr>
              <a:t>کافی، به معنای توجه به معیارهای شخصی، علایق و ایده ال ها برای انتخاب همسر است. </a:t>
            </a:r>
            <a:endParaRPr lang="fa-IR" sz="4000" dirty="0" smtClean="0">
              <a:cs typeface="B Lotus" panose="00000400000000000000" pitchFamily="2" charset="-78"/>
            </a:endParaRPr>
          </a:p>
          <a:p>
            <a:pPr marL="0" indent="0" algn="just">
              <a:lnSpc>
                <a:spcPct val="150000"/>
              </a:lnSpc>
              <a:buNone/>
            </a:pPr>
            <a:r>
              <a:rPr lang="fa-IR" sz="4000" dirty="0" smtClean="0">
                <a:cs typeface="B Lotus" panose="00000400000000000000" pitchFamily="2" charset="-78"/>
              </a:rPr>
              <a:t>شرایط </a:t>
            </a:r>
            <a:r>
              <a:rPr lang="fa-IR" sz="4000" dirty="0">
                <a:cs typeface="B Lotus" panose="00000400000000000000" pitchFamily="2" charset="-78"/>
              </a:rPr>
              <a:t>کافی، مانند جذابیت های ظاهری و شخصیتی بوده که از فردی به فرد دیگر متفاوت است. به زبان عامیانه، علف به دهان بزی باید شیرین بیاید.</a:t>
            </a:r>
            <a:endParaRPr lang="en-US" sz="4000" dirty="0">
              <a:cs typeface="B Lotus" panose="00000400000000000000" pitchFamily="2" charset="-78"/>
            </a:endParaRPr>
          </a:p>
          <a:p>
            <a:endParaRPr lang="fa-IR" dirty="0"/>
          </a:p>
        </p:txBody>
      </p:sp>
      <p:pic>
        <p:nvPicPr>
          <p:cNvPr id="4" name="Picture 3"/>
          <p:cNvPicPr>
            <a:picLocks noChangeAspect="1"/>
          </p:cNvPicPr>
          <p:nvPr/>
        </p:nvPicPr>
        <p:blipFill>
          <a:blip r:embed="rId2"/>
          <a:stretch>
            <a:fillRect/>
          </a:stretch>
        </p:blipFill>
        <p:spPr>
          <a:xfrm>
            <a:off x="244700" y="6172200"/>
            <a:ext cx="2485054" cy="1656099"/>
          </a:xfrm>
          <a:prstGeom prst="rect">
            <a:avLst/>
          </a:prstGeom>
        </p:spPr>
      </p:pic>
    </p:spTree>
    <p:extLst>
      <p:ext uri="{BB962C8B-B14F-4D97-AF65-F5344CB8AC3E}">
        <p14:creationId xmlns:p14="http://schemas.microsoft.com/office/powerpoint/2010/main" val="407526716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12124"/>
            <a:ext cx="10515600" cy="772732"/>
          </a:xfrm>
        </p:spPr>
        <p:txBody>
          <a:bodyPr/>
          <a:lstStyle/>
          <a:p>
            <a:pPr algn="ctr"/>
            <a:r>
              <a:rPr lang="fa-IR" b="1" dirty="0" smtClean="0">
                <a:solidFill>
                  <a:schemeClr val="accent1"/>
                </a:solidFill>
                <a:cs typeface="B Lotus" panose="00000400000000000000" pitchFamily="2" charset="-78"/>
              </a:rPr>
              <a:t>ج) شرایط درست </a:t>
            </a:r>
            <a:endParaRPr lang="fa-IR" b="1" dirty="0">
              <a:solidFill>
                <a:schemeClr val="accent1"/>
              </a:solidFill>
              <a:cs typeface="B Lotus" panose="00000400000000000000" pitchFamily="2" charset="-78"/>
            </a:endParaRPr>
          </a:p>
        </p:txBody>
      </p:sp>
      <p:sp>
        <p:nvSpPr>
          <p:cNvPr id="3" name="Content Placeholder 2"/>
          <p:cNvSpPr>
            <a:spLocks noGrp="1"/>
          </p:cNvSpPr>
          <p:nvPr>
            <p:ph idx="1"/>
          </p:nvPr>
        </p:nvSpPr>
        <p:spPr>
          <a:xfrm>
            <a:off x="244699" y="1184856"/>
            <a:ext cx="11681137" cy="5434885"/>
          </a:xfrm>
        </p:spPr>
        <p:txBody>
          <a:bodyPr>
            <a:normAutofit lnSpcReduction="10000"/>
          </a:bodyPr>
          <a:lstStyle/>
          <a:p>
            <a:pPr marL="0" indent="0" algn="just">
              <a:lnSpc>
                <a:spcPct val="200000"/>
              </a:lnSpc>
              <a:buNone/>
            </a:pPr>
            <a:r>
              <a:rPr lang="fa-IR" sz="3200" b="1" dirty="0" smtClean="0">
                <a:solidFill>
                  <a:srgbClr val="C00000"/>
                </a:solidFill>
                <a:cs typeface="B Lotus" panose="00000400000000000000" pitchFamily="2" charset="-78"/>
              </a:rPr>
              <a:t>نمی توان بر اساس تصورات، انتظارات، خواسته ها، باورها و ایده ال ها صرفا تصمیم گیری کرده، بدون آنکه درستی یا نادرستی آنها در انتخاب همسر مورد توجه نگرفته باشد. </a:t>
            </a:r>
            <a:endParaRPr lang="en-US" sz="3200" b="1" dirty="0" smtClean="0">
              <a:solidFill>
                <a:srgbClr val="C00000"/>
              </a:solidFill>
              <a:cs typeface="B Lotus" panose="00000400000000000000" pitchFamily="2" charset="-78"/>
            </a:endParaRPr>
          </a:p>
          <a:p>
            <a:pPr marL="0" indent="0" algn="just">
              <a:lnSpc>
                <a:spcPct val="200000"/>
              </a:lnSpc>
              <a:buNone/>
            </a:pPr>
            <a:r>
              <a:rPr lang="fa-IR" sz="3200" dirty="0" smtClean="0">
                <a:cs typeface="B Lotus" panose="00000400000000000000" pitchFamily="2" charset="-78"/>
              </a:rPr>
              <a:t>ممکن </a:t>
            </a:r>
            <a:r>
              <a:rPr lang="fa-IR" sz="3200" dirty="0">
                <a:cs typeface="B Lotus" panose="00000400000000000000" pitchFamily="2" charset="-78"/>
              </a:rPr>
              <a:t>است شرایط لازم و شرایط کافی شما یا طرف مقابلتان از نظر خودتان درست بوده اما با ارزیابی و کمک از دیگران مخصوصا روانشناس، متوجه شده که شرایط شما، نادرست بوده است</a:t>
            </a:r>
            <a:r>
              <a:rPr lang="fa-IR" sz="3200" dirty="0" smtClean="0">
                <a:cs typeface="B Lotus" panose="00000400000000000000" pitchFamily="2" charset="-78"/>
              </a:rPr>
              <a:t>.</a:t>
            </a:r>
            <a:endParaRPr lang="en-US" sz="3200" dirty="0" smtClean="0">
              <a:cs typeface="B Lotus" panose="00000400000000000000" pitchFamily="2" charset="-78"/>
            </a:endParaRPr>
          </a:p>
          <a:p>
            <a:pPr marL="0" indent="0" algn="just">
              <a:buNone/>
            </a:pPr>
            <a:r>
              <a:rPr lang="fa-IR" dirty="0" smtClean="0"/>
              <a:t> </a:t>
            </a:r>
            <a:endParaRPr lang="en-US" dirty="0" smtClean="0"/>
          </a:p>
          <a:p>
            <a:endParaRPr lang="fa-IR" dirty="0"/>
          </a:p>
        </p:txBody>
      </p:sp>
      <p:pic>
        <p:nvPicPr>
          <p:cNvPr id="4" name="Picture 3"/>
          <p:cNvPicPr>
            <a:picLocks noChangeAspect="1"/>
          </p:cNvPicPr>
          <p:nvPr/>
        </p:nvPicPr>
        <p:blipFill>
          <a:blip r:embed="rId2"/>
          <a:stretch>
            <a:fillRect/>
          </a:stretch>
        </p:blipFill>
        <p:spPr>
          <a:xfrm>
            <a:off x="341500" y="5671977"/>
            <a:ext cx="3060457" cy="2133785"/>
          </a:xfrm>
          <a:prstGeom prst="rect">
            <a:avLst/>
          </a:prstGeom>
        </p:spPr>
      </p:pic>
    </p:spTree>
    <p:extLst>
      <p:ext uri="{BB962C8B-B14F-4D97-AF65-F5344CB8AC3E}">
        <p14:creationId xmlns:p14="http://schemas.microsoft.com/office/powerpoint/2010/main" val="31311944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2000" cy="1030310"/>
          </a:xfrm>
          <a:solidFill>
            <a:schemeClr val="bg2"/>
          </a:solidFill>
        </p:spPr>
        <p:txBody>
          <a:bodyPr>
            <a:normAutofit/>
          </a:bodyPr>
          <a:lstStyle/>
          <a:p>
            <a:pPr algn="ctr"/>
            <a:r>
              <a:rPr lang="fa-IR" b="1" dirty="0">
                <a:solidFill>
                  <a:srgbClr val="FF0000"/>
                </a:solidFill>
                <a:cs typeface="B Lotus" panose="00000400000000000000" pitchFamily="2" charset="-78"/>
              </a:rPr>
              <a:t>داشتن دلایل درست و منطقی برای </a:t>
            </a:r>
            <a:r>
              <a:rPr lang="fa-IR" b="1" dirty="0" smtClean="0">
                <a:solidFill>
                  <a:srgbClr val="FF0000"/>
                </a:solidFill>
                <a:cs typeface="B Lotus" panose="00000400000000000000" pitchFamily="2" charset="-78"/>
              </a:rPr>
              <a:t>ازدواج</a:t>
            </a:r>
            <a:endParaRPr lang="fa-IR" b="1" dirty="0">
              <a:solidFill>
                <a:srgbClr val="FF0000"/>
              </a:solidFill>
              <a:cs typeface="B Lotus" panose="00000400000000000000" pitchFamily="2" charset="-78"/>
            </a:endParaRPr>
          </a:p>
        </p:txBody>
      </p:sp>
      <p:sp>
        <p:nvSpPr>
          <p:cNvPr id="3" name="Content Placeholder 2"/>
          <p:cNvSpPr>
            <a:spLocks noGrp="1"/>
          </p:cNvSpPr>
          <p:nvPr>
            <p:ph idx="1"/>
          </p:nvPr>
        </p:nvSpPr>
        <p:spPr>
          <a:xfrm>
            <a:off x="0" y="1030311"/>
            <a:ext cx="12192000" cy="5679581"/>
          </a:xfrm>
        </p:spPr>
        <p:txBody>
          <a:bodyPr/>
          <a:lstStyle/>
          <a:p>
            <a:pPr>
              <a:lnSpc>
                <a:spcPct val="150000"/>
              </a:lnSpc>
            </a:pPr>
            <a:r>
              <a:rPr lang="fa-IR" b="1" dirty="0" smtClean="0">
                <a:solidFill>
                  <a:srgbClr val="00B050"/>
                </a:solidFill>
                <a:cs typeface="B Lotus" panose="00000400000000000000" pitchFamily="2" charset="-78"/>
              </a:rPr>
              <a:t>سومین </a:t>
            </a:r>
            <a:r>
              <a:rPr lang="fa-IR" b="1" dirty="0">
                <a:solidFill>
                  <a:srgbClr val="00B050"/>
                </a:solidFill>
                <a:cs typeface="B Lotus" panose="00000400000000000000" pitchFamily="2" charset="-78"/>
              </a:rPr>
              <a:t>گام برای ازدواج موفق داشتن دلایل درست و منطقی برای ازدواج است</a:t>
            </a:r>
            <a:r>
              <a:rPr lang="fa-IR" dirty="0">
                <a:cs typeface="B Lotus" panose="00000400000000000000" pitchFamily="2" charset="-78"/>
              </a:rPr>
              <a:t>. </a:t>
            </a:r>
            <a:endParaRPr lang="fa-IR" dirty="0" smtClean="0">
              <a:cs typeface="B Lotus" panose="00000400000000000000" pitchFamily="2" charset="-78"/>
            </a:endParaRPr>
          </a:p>
          <a:p>
            <a:pPr>
              <a:lnSpc>
                <a:spcPct val="150000"/>
              </a:lnSpc>
            </a:pPr>
            <a:r>
              <a:rPr lang="fa-IR" dirty="0" smtClean="0">
                <a:cs typeface="B Lotus" panose="00000400000000000000" pitchFamily="2" charset="-78"/>
              </a:rPr>
              <a:t>شروع </a:t>
            </a:r>
            <a:r>
              <a:rPr lang="fa-IR" dirty="0">
                <a:cs typeface="B Lotus" panose="00000400000000000000" pitchFamily="2" charset="-78"/>
              </a:rPr>
              <a:t>و انجام </a:t>
            </a:r>
            <a:r>
              <a:rPr lang="fa-IR" dirty="0" smtClean="0">
                <a:cs typeface="B Lotus" panose="00000400000000000000" pitchFamily="2" charset="-78"/>
              </a:rPr>
              <a:t>هرکار </a:t>
            </a:r>
            <a:r>
              <a:rPr lang="fa-IR" dirty="0">
                <a:cs typeface="B Lotus" panose="00000400000000000000" pitchFamily="2" charset="-78"/>
              </a:rPr>
              <a:t>مهمی، نیاز به دلایل درست و منطقی برای رسیدن به نتیجه مورد نظر دارد، دلایل درست یکی از مراحل مهم در ازدواج است. </a:t>
            </a:r>
            <a:endParaRPr lang="fa-IR" dirty="0" smtClean="0">
              <a:cs typeface="B Lotus" panose="00000400000000000000" pitchFamily="2" charset="-78"/>
            </a:endParaRPr>
          </a:p>
          <a:p>
            <a:endParaRPr lang="fa-IR" dirty="0">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150124" y="5688748"/>
            <a:ext cx="3060457" cy="2133785"/>
          </a:xfrm>
          <a:prstGeom prst="rect">
            <a:avLst/>
          </a:prstGeom>
        </p:spPr>
      </p:pic>
    </p:spTree>
    <p:extLst>
      <p:ext uri="{BB962C8B-B14F-4D97-AF65-F5344CB8AC3E}">
        <p14:creationId xmlns:p14="http://schemas.microsoft.com/office/powerpoint/2010/main" val="38013925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04718" y="0"/>
            <a:ext cx="6837529" cy="6858000"/>
          </a:xfrm>
        </p:spPr>
      </p:pic>
      <p:pic>
        <p:nvPicPr>
          <p:cNvPr id="5" name="Content Placeholder 3"/>
          <p:cNvPicPr>
            <a:picLocks noChangeAspect="1"/>
          </p:cNvPicPr>
          <p:nvPr/>
        </p:nvPicPr>
        <p:blipFill rotWithShape="1">
          <a:blip r:embed="rId3" cstate="print">
            <a:extLst>
              <a:ext uri="{28A0092B-C50C-407E-A947-70E740481C1C}">
                <a14:useLocalDpi xmlns:a14="http://schemas.microsoft.com/office/drawing/2010/main" val="0"/>
              </a:ext>
            </a:extLst>
          </a:blip>
          <a:srcRect l="5784" t="5572" r="4702" b="5075"/>
          <a:stretch/>
        </p:blipFill>
        <p:spPr>
          <a:xfrm>
            <a:off x="6632812" y="0"/>
            <a:ext cx="5559188" cy="6858000"/>
          </a:xfrm>
          <a:prstGeom prst="rect">
            <a:avLst/>
          </a:prstGeom>
        </p:spPr>
      </p:pic>
    </p:spTree>
    <p:extLst>
      <p:ext uri="{BB962C8B-B14F-4D97-AF65-F5344CB8AC3E}">
        <p14:creationId xmlns:p14="http://schemas.microsoft.com/office/powerpoint/2010/main" val="32748693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solidFill>
                  <a:srgbClr val="FF0000"/>
                </a:solidFill>
                <a:cs typeface="B Lotus" panose="00000400000000000000" pitchFamily="2" charset="-78"/>
              </a:rPr>
              <a:t>داشتن دلایل درست و منطقی برای ازدواج</a:t>
            </a:r>
            <a:endParaRPr lang="fa-IR" dirty="0"/>
          </a:p>
        </p:txBody>
      </p:sp>
      <p:sp>
        <p:nvSpPr>
          <p:cNvPr id="3" name="Content Placeholder 2"/>
          <p:cNvSpPr>
            <a:spLocks noGrp="1"/>
          </p:cNvSpPr>
          <p:nvPr>
            <p:ph idx="1"/>
          </p:nvPr>
        </p:nvSpPr>
        <p:spPr>
          <a:xfrm>
            <a:off x="0" y="1825625"/>
            <a:ext cx="12054625" cy="4884268"/>
          </a:xfrm>
        </p:spPr>
        <p:txBody>
          <a:bodyPr/>
          <a:lstStyle/>
          <a:p>
            <a:pPr marL="0" indent="0">
              <a:lnSpc>
                <a:spcPct val="200000"/>
              </a:lnSpc>
              <a:buNone/>
            </a:pPr>
            <a:r>
              <a:rPr lang="fa-IR" dirty="0">
                <a:cs typeface="B Lotus" panose="00000400000000000000" pitchFamily="2" charset="-78"/>
              </a:rPr>
              <a:t>زمانیکه فرد از دلایل درستی برای ازدواج برخوردار باشد، در مسیر انتخابی درست و یافتن فردی شایسته، قدم برمیدارد </a:t>
            </a:r>
          </a:p>
          <a:p>
            <a:pPr marL="0" indent="0">
              <a:lnSpc>
                <a:spcPct val="200000"/>
              </a:lnSpc>
              <a:buNone/>
            </a:pPr>
            <a:r>
              <a:rPr lang="fa-IR" dirty="0">
                <a:cs typeface="B Lotus" panose="00000400000000000000" pitchFamily="2" charset="-78"/>
              </a:rPr>
              <a:t>برعکس زمانیکه کسی با دلایل اشتباه، شخصی را انتخاب نماید، مسیری بیراهه و نادرست را برای ازدواج </a:t>
            </a:r>
            <a:r>
              <a:rPr lang="fa-IR" dirty="0" smtClean="0">
                <a:cs typeface="B Lotus" panose="00000400000000000000" pitchFamily="2" charset="-78"/>
              </a:rPr>
              <a:t>می پیماید </a:t>
            </a:r>
            <a:r>
              <a:rPr lang="fa-IR" dirty="0">
                <a:cs typeface="B Lotus" panose="00000400000000000000" pitchFamily="2" charset="-78"/>
              </a:rPr>
              <a:t>که این کار نتیجه ای جزء ازدواجی شکست خورده و اشتباه نخواهد داشت</a:t>
            </a:r>
          </a:p>
          <a:p>
            <a:endParaRPr lang="fa-IR" dirty="0"/>
          </a:p>
        </p:txBody>
      </p:sp>
      <p:pic>
        <p:nvPicPr>
          <p:cNvPr id="4" name="Picture 3"/>
          <p:cNvPicPr>
            <a:picLocks noChangeAspect="1"/>
          </p:cNvPicPr>
          <p:nvPr/>
        </p:nvPicPr>
        <p:blipFill>
          <a:blip r:embed="rId2"/>
          <a:stretch>
            <a:fillRect/>
          </a:stretch>
        </p:blipFill>
        <p:spPr>
          <a:xfrm>
            <a:off x="150124" y="5688748"/>
            <a:ext cx="3060457" cy="2133785"/>
          </a:xfrm>
          <a:prstGeom prst="rect">
            <a:avLst/>
          </a:prstGeom>
        </p:spPr>
      </p:pic>
    </p:spTree>
    <p:extLst>
      <p:ext uri="{BB962C8B-B14F-4D97-AF65-F5344CB8AC3E}">
        <p14:creationId xmlns:p14="http://schemas.microsoft.com/office/powerpoint/2010/main" val="23108244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4546"/>
            <a:ext cx="12192000" cy="1584102"/>
          </a:xfrm>
          <a:solidFill>
            <a:schemeClr val="accent6">
              <a:lumMod val="20000"/>
              <a:lumOff val="80000"/>
            </a:schemeClr>
          </a:solidFill>
        </p:spPr>
        <p:txBody>
          <a:bodyPr>
            <a:normAutofit fontScale="90000"/>
          </a:bodyPr>
          <a:lstStyle/>
          <a:p>
            <a:pPr algn="ctr"/>
            <a:r>
              <a:rPr lang="fa-IR" dirty="0" smtClean="0">
                <a:cs typeface="B Lotus" panose="00000400000000000000" pitchFamily="2" charset="-78"/>
              </a:rPr>
              <a:t/>
            </a:r>
            <a:br>
              <a:rPr lang="fa-IR" dirty="0" smtClean="0">
                <a:cs typeface="B Lotus" panose="00000400000000000000" pitchFamily="2" charset="-78"/>
              </a:rPr>
            </a:br>
            <a:r>
              <a:rPr lang="fa-IR" dirty="0" smtClean="0">
                <a:cs typeface="B Lotus" panose="00000400000000000000" pitchFamily="2" charset="-78"/>
              </a:rPr>
              <a:t>بررسی </a:t>
            </a:r>
            <a:r>
              <a:rPr lang="fa-IR" dirty="0">
                <a:cs typeface="B Lotus" panose="00000400000000000000" pitchFamily="2" charset="-78"/>
              </a:rPr>
              <a:t>دلایل افراد برای ازدواج، در </a:t>
            </a:r>
            <a:r>
              <a:rPr lang="fa-IR" dirty="0" smtClean="0">
                <a:cs typeface="B Lotus" panose="00000400000000000000" pitchFamily="2" charset="-78"/>
              </a:rPr>
              <a:t>پیش بینی </a:t>
            </a:r>
            <a:r>
              <a:rPr lang="fa-IR" dirty="0">
                <a:cs typeface="B Lotus" panose="00000400000000000000" pitchFamily="2" charset="-78"/>
              </a:rPr>
              <a:t>ازدواج موفق یا ناموفق، میتواند موثر باشد.</a:t>
            </a:r>
            <a:r>
              <a:rPr lang="fa-IR" dirty="0"/>
              <a:t/>
            </a:r>
            <a:br>
              <a:rPr lang="fa-IR" dirty="0"/>
            </a:br>
            <a:endParaRPr lang="fa-IR" dirty="0"/>
          </a:p>
        </p:txBody>
      </p:sp>
      <p:sp>
        <p:nvSpPr>
          <p:cNvPr id="3" name="Content Placeholder 2"/>
          <p:cNvSpPr>
            <a:spLocks noGrp="1"/>
          </p:cNvSpPr>
          <p:nvPr>
            <p:ph idx="1"/>
          </p:nvPr>
        </p:nvSpPr>
        <p:spPr>
          <a:xfrm>
            <a:off x="167424" y="1738648"/>
            <a:ext cx="11874322" cy="4945487"/>
          </a:xfrm>
        </p:spPr>
        <p:txBody>
          <a:bodyPr>
            <a:normAutofit/>
          </a:bodyPr>
          <a:lstStyle/>
          <a:p>
            <a:pPr marL="0" indent="0" algn="just">
              <a:lnSpc>
                <a:spcPct val="150000"/>
              </a:lnSpc>
              <a:buNone/>
            </a:pPr>
            <a:r>
              <a:rPr lang="fa-IR" sz="4400" b="1" dirty="0">
                <a:cs typeface="B Lotus" panose="00000400000000000000" pitchFamily="2" charset="-78"/>
              </a:rPr>
              <a:t>بنابراین هرچقدر دلایل درست ازدواج بیشتر بوده، اطمینان بیشتری به آن شخص و ادامه فرایند آشنایی و ازدواج میتوان داشت. </a:t>
            </a:r>
            <a:endParaRPr lang="fa-IR" sz="4400" b="1" dirty="0" smtClean="0">
              <a:cs typeface="B Lotus" panose="00000400000000000000" pitchFamily="2" charset="-78"/>
            </a:endParaRPr>
          </a:p>
          <a:p>
            <a:pPr marL="0" indent="0" algn="just">
              <a:lnSpc>
                <a:spcPct val="150000"/>
              </a:lnSpc>
              <a:buNone/>
            </a:pPr>
            <a:r>
              <a:rPr lang="fa-IR" sz="4400" b="1" dirty="0" smtClean="0">
                <a:cs typeface="B Lotus" panose="00000400000000000000" pitchFamily="2" charset="-78"/>
              </a:rPr>
              <a:t>برعکس </a:t>
            </a:r>
            <a:r>
              <a:rPr lang="fa-IR" sz="4400" b="1" dirty="0">
                <a:cs typeface="B Lotus" panose="00000400000000000000" pitchFamily="2" charset="-78"/>
              </a:rPr>
              <a:t>هرچه دلایل اشتباه بیشتر بوده، به سختی میتوان به او برای ادامه فرایند آشنایی و ازدواج اطمینان کرد.</a:t>
            </a:r>
          </a:p>
          <a:p>
            <a:pPr marL="0" indent="0">
              <a:buNone/>
            </a:pPr>
            <a:endParaRPr lang="fa-IR" b="1" dirty="0">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150124" y="5688748"/>
            <a:ext cx="3060457" cy="2133785"/>
          </a:xfrm>
          <a:prstGeom prst="rect">
            <a:avLst/>
          </a:prstGeom>
        </p:spPr>
      </p:pic>
    </p:spTree>
    <p:extLst>
      <p:ext uri="{BB962C8B-B14F-4D97-AF65-F5344CB8AC3E}">
        <p14:creationId xmlns:p14="http://schemas.microsoft.com/office/powerpoint/2010/main" val="4576117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67425"/>
            <a:ext cx="12192000" cy="991673"/>
          </a:xfrm>
          <a:solidFill>
            <a:schemeClr val="bg1">
              <a:lumMod val="95000"/>
            </a:schemeClr>
          </a:solidFill>
        </p:spPr>
        <p:txBody>
          <a:bodyPr/>
          <a:lstStyle/>
          <a:p>
            <a:pPr algn="ctr"/>
            <a:r>
              <a:rPr lang="fa-IR" b="1" dirty="0" smtClean="0">
                <a:solidFill>
                  <a:srgbClr val="C00000"/>
                </a:solidFill>
                <a:cs typeface="B Lotus" panose="00000400000000000000" pitchFamily="2" charset="-78"/>
              </a:rPr>
              <a:t>گام سوم ( داشتن دلایل درست)</a:t>
            </a:r>
            <a:endParaRPr lang="fa-IR" b="1" dirty="0">
              <a:solidFill>
                <a:srgbClr val="C00000"/>
              </a:solidFill>
              <a:cs typeface="B Lotus" panose="00000400000000000000" pitchFamily="2" charset="-78"/>
            </a:endParaRPr>
          </a:p>
        </p:txBody>
      </p:sp>
      <p:sp>
        <p:nvSpPr>
          <p:cNvPr id="3" name="Content Placeholder 2"/>
          <p:cNvSpPr>
            <a:spLocks noGrp="1"/>
          </p:cNvSpPr>
          <p:nvPr>
            <p:ph idx="1"/>
          </p:nvPr>
        </p:nvSpPr>
        <p:spPr>
          <a:xfrm>
            <a:off x="167425" y="1378039"/>
            <a:ext cx="11912958" cy="5383370"/>
          </a:xfrm>
        </p:spPr>
        <p:txBody>
          <a:bodyPr/>
          <a:lstStyle/>
          <a:p>
            <a:pPr marL="0" indent="0" algn="ctr">
              <a:buNone/>
            </a:pPr>
            <a:r>
              <a:rPr lang="fa-IR" sz="3600" b="1" dirty="0" smtClean="0">
                <a:cs typeface="B Lotus" panose="00000400000000000000" pitchFamily="2" charset="-78"/>
              </a:rPr>
              <a:t>مهمترین </a:t>
            </a:r>
            <a:r>
              <a:rPr lang="fa-IR" sz="3600" b="1" dirty="0">
                <a:cs typeface="B Lotus" panose="00000400000000000000" pitchFamily="2" charset="-78"/>
              </a:rPr>
              <a:t>دلایل درست برای ازدواج شامل موارد زیر است</a:t>
            </a:r>
            <a:r>
              <a:rPr lang="fa-IR" sz="3600" b="1" dirty="0" smtClean="0">
                <a:cs typeface="B Lotus" panose="00000400000000000000" pitchFamily="2" charset="-78"/>
              </a:rPr>
              <a:t>:</a:t>
            </a:r>
            <a:endParaRPr lang="en-US" sz="3600" b="1" dirty="0">
              <a:cs typeface="B Lotus" panose="00000400000000000000" pitchFamily="2" charset="-78"/>
            </a:endParaRPr>
          </a:p>
          <a:p>
            <a:pPr>
              <a:buFont typeface="Wingdings" panose="05000000000000000000" pitchFamily="2" charset="2"/>
              <a:buChar char="q"/>
            </a:pPr>
            <a:r>
              <a:rPr lang="fa-IR" sz="3600" dirty="0">
                <a:solidFill>
                  <a:srgbClr val="00B050"/>
                </a:solidFill>
                <a:cs typeface="B Lotus" panose="00000400000000000000" pitchFamily="2" charset="-78"/>
              </a:rPr>
              <a:t>داشتن همراه و همدم عاطفی</a:t>
            </a:r>
            <a:endParaRPr lang="en-US" sz="3600" dirty="0">
              <a:solidFill>
                <a:srgbClr val="00B050"/>
              </a:solidFill>
              <a:cs typeface="B Lotus" panose="00000400000000000000" pitchFamily="2" charset="-78"/>
            </a:endParaRPr>
          </a:p>
          <a:p>
            <a:pPr>
              <a:buFont typeface="Wingdings" panose="05000000000000000000" pitchFamily="2" charset="2"/>
              <a:buChar char="q"/>
            </a:pPr>
            <a:r>
              <a:rPr lang="fa-IR" sz="3600" dirty="0">
                <a:solidFill>
                  <a:srgbClr val="00B050"/>
                </a:solidFill>
                <a:cs typeface="B Lotus" panose="00000400000000000000" pitchFamily="2" charset="-78"/>
              </a:rPr>
              <a:t>داشتن شریک جنسی</a:t>
            </a:r>
            <a:endParaRPr lang="en-US" sz="3600" dirty="0">
              <a:solidFill>
                <a:srgbClr val="00B050"/>
              </a:solidFill>
              <a:cs typeface="B Lotus" panose="00000400000000000000" pitchFamily="2" charset="-78"/>
            </a:endParaRPr>
          </a:p>
          <a:p>
            <a:pPr>
              <a:buFont typeface="Wingdings" panose="05000000000000000000" pitchFamily="2" charset="2"/>
              <a:buChar char="q"/>
            </a:pPr>
            <a:r>
              <a:rPr lang="fa-IR" sz="3600" dirty="0" smtClean="0">
                <a:solidFill>
                  <a:srgbClr val="00B050"/>
                </a:solidFill>
                <a:cs typeface="B Lotus" panose="00000400000000000000" pitchFamily="2" charset="-78"/>
              </a:rPr>
              <a:t>داشتن </a:t>
            </a:r>
            <a:r>
              <a:rPr lang="fa-IR" sz="3600" dirty="0">
                <a:solidFill>
                  <a:srgbClr val="00B050"/>
                </a:solidFill>
                <a:cs typeface="B Lotus" panose="00000400000000000000" pitchFamily="2" charset="-78"/>
              </a:rPr>
              <a:t>شریک و همراه فکری</a:t>
            </a:r>
            <a:endParaRPr lang="en-US" sz="3600" dirty="0">
              <a:solidFill>
                <a:srgbClr val="00B050"/>
              </a:solidFill>
              <a:cs typeface="B Lotus" panose="00000400000000000000" pitchFamily="2" charset="-78"/>
            </a:endParaRPr>
          </a:p>
          <a:p>
            <a:pPr>
              <a:buFont typeface="Wingdings" panose="05000000000000000000" pitchFamily="2" charset="2"/>
              <a:buChar char="q"/>
            </a:pPr>
            <a:r>
              <a:rPr lang="fa-IR" sz="3600" dirty="0">
                <a:solidFill>
                  <a:srgbClr val="00B050"/>
                </a:solidFill>
                <a:cs typeface="B Lotus" panose="00000400000000000000" pitchFamily="2" charset="-78"/>
              </a:rPr>
              <a:t>قرار گرفتن در مسیر رشد و تعالی  </a:t>
            </a:r>
            <a:endParaRPr lang="en-US" sz="3600" dirty="0">
              <a:solidFill>
                <a:srgbClr val="00B050"/>
              </a:solidFill>
              <a:cs typeface="B Lotus" panose="00000400000000000000" pitchFamily="2" charset="-78"/>
            </a:endParaRPr>
          </a:p>
          <a:p>
            <a:pPr>
              <a:buFont typeface="Wingdings" panose="05000000000000000000" pitchFamily="2" charset="2"/>
              <a:buChar char="q"/>
            </a:pPr>
            <a:r>
              <a:rPr lang="fa-IR" sz="3600" dirty="0">
                <a:solidFill>
                  <a:srgbClr val="00B050"/>
                </a:solidFill>
                <a:cs typeface="B Lotus" panose="00000400000000000000" pitchFamily="2" charset="-78"/>
              </a:rPr>
              <a:t>آرامش خاطر و خاطر جمعی</a:t>
            </a:r>
            <a:endParaRPr lang="en-US" sz="3600" dirty="0">
              <a:solidFill>
                <a:srgbClr val="00B050"/>
              </a:solidFill>
              <a:cs typeface="B Lotus" panose="00000400000000000000" pitchFamily="2" charset="-78"/>
            </a:endParaRPr>
          </a:p>
          <a:p>
            <a:pPr>
              <a:buFont typeface="Wingdings" panose="05000000000000000000" pitchFamily="2" charset="2"/>
              <a:buChar char="q"/>
            </a:pPr>
            <a:r>
              <a:rPr lang="fa-IR" sz="3600" dirty="0">
                <a:solidFill>
                  <a:srgbClr val="00B050"/>
                </a:solidFill>
                <a:cs typeface="B Lotus" panose="00000400000000000000" pitchFamily="2" charset="-78"/>
              </a:rPr>
              <a:t>رشد و ترقی اجتماعی </a:t>
            </a:r>
            <a:endParaRPr lang="en-US" sz="3600" dirty="0">
              <a:solidFill>
                <a:srgbClr val="00B050"/>
              </a:solidFill>
              <a:cs typeface="B Lotus" panose="00000400000000000000" pitchFamily="2" charset="-78"/>
            </a:endParaRPr>
          </a:p>
          <a:p>
            <a:pPr>
              <a:buFont typeface="Wingdings" panose="05000000000000000000" pitchFamily="2" charset="2"/>
              <a:buChar char="q"/>
            </a:pPr>
            <a:r>
              <a:rPr lang="fa-IR" sz="3600" dirty="0">
                <a:solidFill>
                  <a:srgbClr val="00B050"/>
                </a:solidFill>
                <a:cs typeface="B Lotus" panose="00000400000000000000" pitchFamily="2" charset="-78"/>
              </a:rPr>
              <a:t>گسترش و رشد شخصیتی</a:t>
            </a:r>
            <a:endParaRPr lang="en-US" sz="3600" dirty="0">
              <a:solidFill>
                <a:srgbClr val="00B050"/>
              </a:solidFill>
              <a:cs typeface="B Lotus" panose="00000400000000000000" pitchFamily="2" charset="-78"/>
            </a:endParaRPr>
          </a:p>
          <a:p>
            <a:endParaRPr lang="fa-IR" dirty="0"/>
          </a:p>
        </p:txBody>
      </p:sp>
      <p:pic>
        <p:nvPicPr>
          <p:cNvPr id="4" name="Picture 3"/>
          <p:cNvPicPr>
            <a:picLocks noChangeAspect="1"/>
          </p:cNvPicPr>
          <p:nvPr/>
        </p:nvPicPr>
        <p:blipFill>
          <a:blip r:embed="rId2"/>
          <a:stretch>
            <a:fillRect/>
          </a:stretch>
        </p:blipFill>
        <p:spPr>
          <a:xfrm>
            <a:off x="367258" y="5640947"/>
            <a:ext cx="3060457" cy="2133132"/>
          </a:xfrm>
          <a:prstGeom prst="rect">
            <a:avLst/>
          </a:prstGeom>
        </p:spPr>
      </p:pic>
    </p:spTree>
    <p:extLst>
      <p:ext uri="{BB962C8B-B14F-4D97-AF65-F5344CB8AC3E}">
        <p14:creationId xmlns:p14="http://schemas.microsoft.com/office/powerpoint/2010/main" val="242953870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2000" cy="1690688"/>
          </a:xfrm>
          <a:solidFill>
            <a:srgbClr val="FFFF00"/>
          </a:solidFill>
        </p:spPr>
        <p:txBody>
          <a:bodyPr/>
          <a:lstStyle/>
          <a:p>
            <a:pPr algn="ctr"/>
            <a:r>
              <a:rPr lang="fa-IR" b="1" dirty="0">
                <a:cs typeface="B Lotus" panose="00000400000000000000" pitchFamily="2" charset="-78"/>
              </a:rPr>
              <a:t>دلایل درست و مجموعه ای از تفکرات و باورهای درست</a:t>
            </a:r>
          </a:p>
        </p:txBody>
      </p:sp>
      <p:sp>
        <p:nvSpPr>
          <p:cNvPr id="3" name="Content Placeholder 2"/>
          <p:cNvSpPr>
            <a:spLocks noGrp="1"/>
          </p:cNvSpPr>
          <p:nvPr>
            <p:ph idx="1"/>
          </p:nvPr>
        </p:nvSpPr>
        <p:spPr>
          <a:xfrm>
            <a:off x="0" y="1825624"/>
            <a:ext cx="12192000" cy="5032375"/>
          </a:xfrm>
        </p:spPr>
        <p:txBody>
          <a:bodyPr>
            <a:normAutofit/>
          </a:bodyPr>
          <a:lstStyle/>
          <a:p>
            <a:pPr marL="0" indent="0" algn="ctr">
              <a:lnSpc>
                <a:spcPct val="200000"/>
              </a:lnSpc>
              <a:buNone/>
            </a:pPr>
            <a:r>
              <a:rPr lang="fa-IR" sz="5400" dirty="0">
                <a:cs typeface="B Lotus" panose="00000400000000000000" pitchFamily="2" charset="-78"/>
              </a:rPr>
              <a:t>درضمن هرکدام از این دلایل، مجموعه ای از تفکرات و باورهای درست برای شروع و تشکیل زندگی زناشویی وجود دارد. </a:t>
            </a:r>
          </a:p>
        </p:txBody>
      </p:sp>
      <p:pic>
        <p:nvPicPr>
          <p:cNvPr id="4" name="Picture 3"/>
          <p:cNvPicPr>
            <a:picLocks noChangeAspect="1"/>
          </p:cNvPicPr>
          <p:nvPr/>
        </p:nvPicPr>
        <p:blipFill>
          <a:blip r:embed="rId2"/>
          <a:stretch>
            <a:fillRect/>
          </a:stretch>
        </p:blipFill>
        <p:spPr>
          <a:xfrm>
            <a:off x="150124" y="5688748"/>
            <a:ext cx="3060457" cy="2133785"/>
          </a:xfrm>
          <a:prstGeom prst="rect">
            <a:avLst/>
          </a:prstGeom>
        </p:spPr>
      </p:pic>
    </p:spTree>
    <p:extLst>
      <p:ext uri="{BB962C8B-B14F-4D97-AF65-F5344CB8AC3E}">
        <p14:creationId xmlns:p14="http://schemas.microsoft.com/office/powerpoint/2010/main" val="33342427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051" y="90153"/>
            <a:ext cx="12192000" cy="1867436"/>
          </a:xfrm>
          <a:solidFill>
            <a:schemeClr val="accent2">
              <a:lumMod val="20000"/>
              <a:lumOff val="80000"/>
            </a:schemeClr>
          </a:solidFill>
        </p:spPr>
        <p:txBody>
          <a:bodyPr>
            <a:noAutofit/>
          </a:bodyPr>
          <a:lstStyle/>
          <a:p>
            <a:pPr algn="ctr"/>
            <a:r>
              <a:rPr lang="fa-IR" b="1" dirty="0" smtClean="0">
                <a:solidFill>
                  <a:schemeClr val="accent1">
                    <a:lumMod val="75000"/>
                  </a:schemeClr>
                </a:solidFill>
                <a:cs typeface="B Lotus" panose="00000400000000000000" pitchFamily="2" charset="-78"/>
              </a:rPr>
              <a:t>سوالات </a:t>
            </a:r>
            <a:r>
              <a:rPr lang="fa-IR" b="1" dirty="0">
                <a:solidFill>
                  <a:schemeClr val="accent1">
                    <a:lumMod val="75000"/>
                  </a:schemeClr>
                </a:solidFill>
                <a:cs typeface="B Lotus" panose="00000400000000000000" pitchFamily="2" charset="-78"/>
              </a:rPr>
              <a:t>مهم از خود و طرف مقابل برای اطلاع از انگیزه، شرایط مناسب و دلایل فرد </a:t>
            </a:r>
            <a:r>
              <a:rPr lang="fa-IR" b="1" dirty="0" smtClean="0">
                <a:solidFill>
                  <a:schemeClr val="accent1">
                    <a:lumMod val="75000"/>
                  </a:schemeClr>
                </a:solidFill>
                <a:cs typeface="B Lotus" panose="00000400000000000000" pitchFamily="2" charset="-78"/>
              </a:rPr>
              <a:t>برای ازدواج</a:t>
            </a:r>
            <a:endParaRPr lang="fa-IR" b="1" dirty="0">
              <a:solidFill>
                <a:schemeClr val="accent1">
                  <a:lumMod val="75000"/>
                </a:schemeClr>
              </a:solidFill>
              <a:cs typeface="B Lotus" panose="00000400000000000000" pitchFamily="2" charset="-78"/>
            </a:endParaRPr>
          </a:p>
        </p:txBody>
      </p:sp>
      <p:sp>
        <p:nvSpPr>
          <p:cNvPr id="3" name="Content Placeholder 2"/>
          <p:cNvSpPr>
            <a:spLocks noGrp="1"/>
          </p:cNvSpPr>
          <p:nvPr>
            <p:ph idx="1"/>
          </p:nvPr>
        </p:nvSpPr>
        <p:spPr>
          <a:xfrm>
            <a:off x="0" y="1957588"/>
            <a:ext cx="12161949" cy="4790941"/>
          </a:xfrm>
        </p:spPr>
        <p:txBody>
          <a:bodyPr/>
          <a:lstStyle/>
          <a:p>
            <a:pPr>
              <a:lnSpc>
                <a:spcPct val="200000"/>
              </a:lnSpc>
              <a:buFont typeface="Wingdings" panose="05000000000000000000" pitchFamily="2" charset="2"/>
              <a:buChar char="§"/>
            </a:pPr>
            <a:r>
              <a:rPr lang="fa-IR" sz="3200" dirty="0" smtClean="0"/>
              <a:t> یکی </a:t>
            </a:r>
            <a:r>
              <a:rPr lang="fa-IR" sz="3200" dirty="0"/>
              <a:t>از اولین قدم های افراد برای آگاهی از شرایط خود و طرف مقابلشان برای ازدواج، مطرح کردن برخی سوالات مهم برای خود و طرف مقابل است. </a:t>
            </a:r>
            <a:endParaRPr lang="fa-IR" sz="3200" dirty="0" smtClean="0"/>
          </a:p>
          <a:p>
            <a:pPr>
              <a:lnSpc>
                <a:spcPct val="200000"/>
              </a:lnSpc>
              <a:buFont typeface="Wingdings" panose="05000000000000000000" pitchFamily="2" charset="2"/>
              <a:buChar char="§"/>
            </a:pPr>
            <a:r>
              <a:rPr lang="fa-IR" sz="3200" dirty="0" smtClean="0"/>
              <a:t> پاسخ </a:t>
            </a:r>
            <a:r>
              <a:rPr lang="fa-IR" sz="3200" dirty="0"/>
              <a:t>های داده شده میتواند شروع خوبی برای ارزیابی، ادامه آشنایی و یا قطع فرایند آشنایی موثر باشد.</a:t>
            </a:r>
          </a:p>
          <a:p>
            <a:endParaRPr lang="fa-IR" dirty="0"/>
          </a:p>
        </p:txBody>
      </p:sp>
      <p:pic>
        <p:nvPicPr>
          <p:cNvPr id="4" name="Picture 3"/>
          <p:cNvPicPr>
            <a:picLocks noChangeAspect="1"/>
          </p:cNvPicPr>
          <p:nvPr/>
        </p:nvPicPr>
        <p:blipFill>
          <a:blip r:embed="rId2"/>
          <a:stretch>
            <a:fillRect/>
          </a:stretch>
        </p:blipFill>
        <p:spPr>
          <a:xfrm>
            <a:off x="150124" y="5688748"/>
            <a:ext cx="3060457" cy="2133785"/>
          </a:xfrm>
          <a:prstGeom prst="rect">
            <a:avLst/>
          </a:prstGeom>
        </p:spPr>
      </p:pic>
    </p:spTree>
    <p:extLst>
      <p:ext uri="{BB962C8B-B14F-4D97-AF65-F5344CB8AC3E}">
        <p14:creationId xmlns:p14="http://schemas.microsoft.com/office/powerpoint/2010/main" val="40366689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2000" cy="3168202"/>
          </a:xfrm>
          <a:solidFill>
            <a:schemeClr val="accent1">
              <a:lumMod val="20000"/>
              <a:lumOff val="80000"/>
            </a:schemeClr>
          </a:solidFill>
        </p:spPr>
        <p:txBody>
          <a:bodyPr>
            <a:noAutofit/>
          </a:bodyPr>
          <a:lstStyle/>
          <a:p>
            <a:pPr>
              <a:lnSpc>
                <a:spcPct val="150000"/>
              </a:lnSpc>
            </a:pPr>
            <a:r>
              <a:rPr lang="fa-IR" sz="3600" b="1" dirty="0" smtClean="0">
                <a:solidFill>
                  <a:srgbClr val="C00000"/>
                </a:solidFill>
                <a:cs typeface="B Lotus" panose="00000400000000000000" pitchFamily="2" charset="-78"/>
              </a:rPr>
              <a:t/>
            </a:r>
            <a:br>
              <a:rPr lang="fa-IR" sz="3600" b="1" dirty="0" smtClean="0">
                <a:solidFill>
                  <a:srgbClr val="C00000"/>
                </a:solidFill>
                <a:cs typeface="B Lotus" panose="00000400000000000000" pitchFamily="2" charset="-78"/>
              </a:rPr>
            </a:br>
            <a:r>
              <a:rPr lang="fa-IR" sz="3600" b="1" dirty="0" smtClean="0">
                <a:solidFill>
                  <a:srgbClr val="C00000"/>
                </a:solidFill>
                <a:cs typeface="B Lotus" panose="00000400000000000000" pitchFamily="2" charset="-78"/>
              </a:rPr>
              <a:t>در </a:t>
            </a:r>
            <a:r>
              <a:rPr lang="fa-IR" sz="3600" b="1" dirty="0">
                <a:solidFill>
                  <a:srgbClr val="C00000"/>
                </a:solidFill>
                <a:cs typeface="B Lotus" panose="00000400000000000000" pitchFamily="2" charset="-78"/>
              </a:rPr>
              <a:t>مرحله اول</a:t>
            </a:r>
            <a:r>
              <a:rPr lang="fa-IR" sz="3600" b="1" dirty="0">
                <a:cs typeface="B Lotus" panose="00000400000000000000" pitchFamily="2" charset="-78"/>
              </a:rPr>
              <a:t>،</a:t>
            </a:r>
            <a:r>
              <a:rPr lang="fa-IR" sz="3600" dirty="0">
                <a:cs typeface="B Lotus" panose="00000400000000000000" pitchFamily="2" charset="-78"/>
              </a:rPr>
              <a:t> این سوالات </a:t>
            </a:r>
            <a:r>
              <a:rPr lang="fa-IR" sz="3600" dirty="0">
                <a:solidFill>
                  <a:srgbClr val="FF0000"/>
                </a:solidFill>
                <a:cs typeface="B Lotus" panose="00000400000000000000" pitchFamily="2" charset="-78"/>
              </a:rPr>
              <a:t>نگاه شفاف و روشنی برای ازدواج موفق ایجاد کرده</a:t>
            </a:r>
            <a:r>
              <a:rPr lang="fa-IR" sz="3600" dirty="0">
                <a:cs typeface="B Lotus" panose="00000400000000000000" pitchFamily="2" charset="-78"/>
              </a:rPr>
              <a:t>، و میتواند دریچه مناسبی برای نفوذ در لایه های پیچیده ذهنی خودمان و طرف مقابلمان باشد. </a:t>
            </a:r>
            <a:r>
              <a:rPr lang="en-US" sz="2800" dirty="0">
                <a:cs typeface="B Lotus" panose="00000400000000000000" pitchFamily="2" charset="-78"/>
              </a:rPr>
              <a:t/>
            </a:r>
            <a:br>
              <a:rPr lang="en-US" sz="2800" dirty="0">
                <a:cs typeface="B Lotus" panose="00000400000000000000" pitchFamily="2" charset="-78"/>
              </a:rPr>
            </a:br>
            <a:endParaRPr lang="fa-IR" sz="2800" b="1" dirty="0">
              <a:solidFill>
                <a:srgbClr val="0070C0"/>
              </a:solidFill>
              <a:cs typeface="B Lotus" panose="00000400000000000000" pitchFamily="2" charset="-78"/>
            </a:endParaRPr>
          </a:p>
        </p:txBody>
      </p:sp>
      <p:sp>
        <p:nvSpPr>
          <p:cNvPr id="3" name="Content Placeholder 2"/>
          <p:cNvSpPr>
            <a:spLocks noGrp="1"/>
          </p:cNvSpPr>
          <p:nvPr>
            <p:ph idx="1"/>
          </p:nvPr>
        </p:nvSpPr>
        <p:spPr>
          <a:xfrm>
            <a:off x="0" y="3168202"/>
            <a:ext cx="12192000" cy="3689797"/>
          </a:xfrm>
          <a:solidFill>
            <a:schemeClr val="accent4">
              <a:lumMod val="40000"/>
              <a:lumOff val="60000"/>
            </a:schemeClr>
          </a:solidFill>
        </p:spPr>
        <p:txBody>
          <a:bodyPr>
            <a:normAutofit/>
          </a:bodyPr>
          <a:lstStyle/>
          <a:p>
            <a:pPr marL="0" indent="0" algn="just">
              <a:lnSpc>
                <a:spcPct val="150000"/>
              </a:lnSpc>
              <a:buNone/>
            </a:pPr>
            <a:r>
              <a:rPr lang="fa-IR" sz="3500" b="1" dirty="0" smtClean="0">
                <a:solidFill>
                  <a:srgbClr val="C00000"/>
                </a:solidFill>
                <a:cs typeface="B Lotus" panose="00000400000000000000" pitchFamily="2" charset="-78"/>
              </a:rPr>
              <a:t>در مرحله </a:t>
            </a:r>
            <a:r>
              <a:rPr lang="fa-IR" sz="3500" b="1" dirty="0">
                <a:solidFill>
                  <a:srgbClr val="C00000"/>
                </a:solidFill>
                <a:cs typeface="B Lotus" panose="00000400000000000000" pitchFamily="2" charset="-78"/>
              </a:rPr>
              <a:t>دوم</a:t>
            </a:r>
            <a:r>
              <a:rPr lang="fa-IR" sz="3500" b="1" dirty="0">
                <a:cs typeface="B Lotus" panose="00000400000000000000" pitchFamily="2" charset="-78"/>
              </a:rPr>
              <a:t>،</a:t>
            </a:r>
            <a:r>
              <a:rPr lang="fa-IR" sz="3500" dirty="0">
                <a:cs typeface="B Lotus" panose="00000400000000000000" pitchFamily="2" charset="-78"/>
              </a:rPr>
              <a:t> پاسخ به این سوالات می تواند تا حدود زیادی </a:t>
            </a:r>
            <a:r>
              <a:rPr lang="fa-IR" sz="3500" dirty="0">
                <a:solidFill>
                  <a:srgbClr val="FF0000"/>
                </a:solidFill>
                <a:cs typeface="B Lotus" panose="00000400000000000000" pitchFamily="2" charset="-78"/>
              </a:rPr>
              <a:t>تعیین کننده ادامه یا عدم ادامه مسیر آشنایی</a:t>
            </a:r>
            <a:r>
              <a:rPr lang="fa-IR" sz="3500" dirty="0">
                <a:cs typeface="B Lotus" panose="00000400000000000000" pitchFamily="2" charset="-78"/>
              </a:rPr>
              <a:t>، در فرایند آشنایی و انتخاب همسر باشد؛ و اگر فرد پاسخ قانع کننده و درستی از خودش یا طرف مقابلش نشنود، بهتر است در مورد ازدواج با آن فرد بیشتر تامل نماید.</a:t>
            </a:r>
            <a:endParaRPr lang="en-US" sz="3500" dirty="0">
              <a:cs typeface="B Lotus" panose="00000400000000000000" pitchFamily="2" charset="-78"/>
            </a:endParaRPr>
          </a:p>
          <a:p>
            <a:pPr marL="0" indent="0">
              <a:buNone/>
            </a:pPr>
            <a:endParaRPr lang="fa-IR" dirty="0"/>
          </a:p>
        </p:txBody>
      </p:sp>
      <p:pic>
        <p:nvPicPr>
          <p:cNvPr id="4" name="Picture 3"/>
          <p:cNvPicPr>
            <a:picLocks noChangeAspect="1"/>
          </p:cNvPicPr>
          <p:nvPr/>
        </p:nvPicPr>
        <p:blipFill>
          <a:blip r:embed="rId2"/>
          <a:stretch>
            <a:fillRect/>
          </a:stretch>
        </p:blipFill>
        <p:spPr>
          <a:xfrm>
            <a:off x="180304" y="5714160"/>
            <a:ext cx="2857204" cy="1991465"/>
          </a:xfrm>
          <a:prstGeom prst="rect">
            <a:avLst/>
          </a:prstGeom>
        </p:spPr>
      </p:pic>
    </p:spTree>
    <p:extLst>
      <p:ext uri="{BB962C8B-B14F-4D97-AF65-F5344CB8AC3E}">
        <p14:creationId xmlns:p14="http://schemas.microsoft.com/office/powerpoint/2010/main" val="93563411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5911" y="167424"/>
            <a:ext cx="11964472" cy="6690575"/>
          </a:xfrm>
        </p:spPr>
        <p:txBody>
          <a:bodyPr>
            <a:normAutofit/>
          </a:bodyPr>
          <a:lstStyle/>
          <a:p>
            <a:pPr marL="0" indent="0" algn="ctr">
              <a:lnSpc>
                <a:spcPct val="200000"/>
              </a:lnSpc>
              <a:buNone/>
            </a:pPr>
            <a:r>
              <a:rPr lang="fa-IR" sz="4000" b="1" dirty="0">
                <a:solidFill>
                  <a:srgbClr val="0070C0"/>
                </a:solidFill>
                <a:cs typeface="B Lotus" panose="00000400000000000000" pitchFamily="2" charset="-78"/>
              </a:rPr>
              <a:t>معمولا بسیاری از افراد وارد مرحله بعدی شده و سوالاتی مانند: </a:t>
            </a:r>
            <a:endParaRPr lang="fa-IR" sz="4000" b="1" dirty="0" smtClean="0">
              <a:solidFill>
                <a:srgbClr val="0070C0"/>
              </a:solidFill>
              <a:cs typeface="B Lotus" panose="00000400000000000000" pitchFamily="2" charset="-78"/>
            </a:endParaRPr>
          </a:p>
          <a:p>
            <a:pPr marL="0" indent="0" algn="just">
              <a:lnSpc>
                <a:spcPct val="200000"/>
              </a:lnSpc>
              <a:buNone/>
            </a:pPr>
            <a:r>
              <a:rPr lang="fa-IR" sz="4000" dirty="0" smtClean="0">
                <a:cs typeface="B Lotus" panose="00000400000000000000" pitchFamily="2" charset="-78"/>
              </a:rPr>
              <a:t>نظر </a:t>
            </a:r>
            <a:r>
              <a:rPr lang="fa-IR" sz="4000" dirty="0">
                <a:cs typeface="B Lotus" panose="00000400000000000000" pitchFamily="2" charset="-78"/>
              </a:rPr>
              <a:t>شما در مورد محل زندگی، ادامه تحصیل، اشتغال، فرزند، و از این دست سوالات، که سوالات مهمی بوده، اما نه در اولین مرحله و سوالات مهم و اساسی را در اولین گام مهم ازدواج، ندیده می گیرند. </a:t>
            </a:r>
          </a:p>
          <a:p>
            <a:endParaRPr lang="fa-IR" dirty="0"/>
          </a:p>
        </p:txBody>
      </p:sp>
      <p:pic>
        <p:nvPicPr>
          <p:cNvPr id="4" name="Picture 3"/>
          <p:cNvPicPr>
            <a:picLocks noChangeAspect="1"/>
          </p:cNvPicPr>
          <p:nvPr/>
        </p:nvPicPr>
        <p:blipFill>
          <a:blip r:embed="rId2"/>
          <a:stretch>
            <a:fillRect/>
          </a:stretch>
        </p:blipFill>
        <p:spPr>
          <a:xfrm>
            <a:off x="373487" y="5263400"/>
            <a:ext cx="2857204" cy="1991465"/>
          </a:xfrm>
          <a:prstGeom prst="rect">
            <a:avLst/>
          </a:prstGeom>
        </p:spPr>
      </p:pic>
    </p:spTree>
    <p:extLst>
      <p:ext uri="{BB962C8B-B14F-4D97-AF65-F5344CB8AC3E}">
        <p14:creationId xmlns:p14="http://schemas.microsoft.com/office/powerpoint/2010/main" val="4094862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12093262" cy="6858000"/>
          </a:xfrm>
          <a:solidFill>
            <a:schemeClr val="accent1">
              <a:lumMod val="20000"/>
              <a:lumOff val="80000"/>
            </a:schemeClr>
          </a:solidFill>
        </p:spPr>
        <p:txBody>
          <a:bodyPr>
            <a:normAutofit fontScale="92500" lnSpcReduction="20000"/>
          </a:bodyPr>
          <a:lstStyle/>
          <a:p>
            <a:pPr marL="0" indent="0" algn="just">
              <a:lnSpc>
                <a:spcPct val="150000"/>
              </a:lnSpc>
              <a:buNone/>
            </a:pPr>
            <a:r>
              <a:rPr lang="fa-IR" sz="3400" b="1" dirty="0" smtClean="0">
                <a:solidFill>
                  <a:srgbClr val="C00000"/>
                </a:solidFill>
                <a:cs typeface="B Lotus" panose="00000400000000000000" pitchFamily="2" charset="-78"/>
              </a:rPr>
              <a:t>دلایل </a:t>
            </a:r>
            <a:r>
              <a:rPr lang="fa-IR" sz="3400" b="1" dirty="0">
                <a:solidFill>
                  <a:srgbClr val="C00000"/>
                </a:solidFill>
                <a:cs typeface="B Lotus" panose="00000400000000000000" pitchFamily="2" charset="-78"/>
              </a:rPr>
              <a:t>شما از پیشنهاد ازدواج به من چیست؟ (برای خانم ها)</a:t>
            </a:r>
            <a:endParaRPr lang="en-US" sz="3400" b="1" dirty="0">
              <a:solidFill>
                <a:srgbClr val="C00000"/>
              </a:solidFill>
              <a:cs typeface="B Lotus" panose="00000400000000000000" pitchFamily="2" charset="-78"/>
            </a:endParaRPr>
          </a:p>
          <a:p>
            <a:pPr marL="0" indent="0" algn="just">
              <a:lnSpc>
                <a:spcPct val="150000"/>
              </a:lnSpc>
              <a:buNone/>
            </a:pPr>
            <a:r>
              <a:rPr lang="fa-IR" sz="3400" b="1" dirty="0" smtClean="0">
                <a:solidFill>
                  <a:srgbClr val="C00000"/>
                </a:solidFill>
                <a:cs typeface="B Lotus" panose="00000400000000000000" pitchFamily="2" charset="-78"/>
              </a:rPr>
              <a:t>دلیل </a:t>
            </a:r>
            <a:r>
              <a:rPr lang="fa-IR" sz="3400" b="1" dirty="0">
                <a:solidFill>
                  <a:srgbClr val="C00000"/>
                </a:solidFill>
                <a:cs typeface="B Lotus" panose="00000400000000000000" pitchFamily="2" charset="-78"/>
              </a:rPr>
              <a:t>پیشنهاد من به او برای ازدواج چیست؟</a:t>
            </a:r>
            <a:endParaRPr lang="en-US" sz="3400" b="1" dirty="0">
              <a:solidFill>
                <a:srgbClr val="C00000"/>
              </a:solidFill>
              <a:cs typeface="B Lotus" panose="00000400000000000000" pitchFamily="2" charset="-78"/>
            </a:endParaRPr>
          </a:p>
          <a:p>
            <a:pPr marL="0" indent="0" algn="just">
              <a:lnSpc>
                <a:spcPct val="150000"/>
              </a:lnSpc>
              <a:buNone/>
            </a:pPr>
            <a:r>
              <a:rPr lang="fa-IR" sz="3400" b="1" dirty="0" smtClean="0">
                <a:solidFill>
                  <a:srgbClr val="C00000"/>
                </a:solidFill>
                <a:cs typeface="B Lotus" panose="00000400000000000000" pitchFamily="2" charset="-78"/>
              </a:rPr>
              <a:t>هدف </a:t>
            </a:r>
            <a:r>
              <a:rPr lang="fa-IR" sz="3400" b="1" dirty="0">
                <a:solidFill>
                  <a:srgbClr val="C00000"/>
                </a:solidFill>
                <a:cs typeface="B Lotus" panose="00000400000000000000" pitchFamily="2" charset="-78"/>
              </a:rPr>
              <a:t>اصلی من / شما از ازدواج چیست؟</a:t>
            </a:r>
            <a:endParaRPr lang="en-US" sz="3400" b="1" dirty="0">
              <a:solidFill>
                <a:srgbClr val="C00000"/>
              </a:solidFill>
              <a:cs typeface="B Lotus" panose="00000400000000000000" pitchFamily="2" charset="-78"/>
            </a:endParaRPr>
          </a:p>
          <a:p>
            <a:pPr marL="0" indent="0" algn="just">
              <a:lnSpc>
                <a:spcPct val="150000"/>
              </a:lnSpc>
              <a:buNone/>
            </a:pPr>
            <a:r>
              <a:rPr lang="fa-IR" sz="3400" b="1" dirty="0" smtClean="0">
                <a:solidFill>
                  <a:srgbClr val="C00000"/>
                </a:solidFill>
                <a:cs typeface="B Lotus" panose="00000400000000000000" pitchFamily="2" charset="-78"/>
              </a:rPr>
              <a:t>از </a:t>
            </a:r>
            <a:r>
              <a:rPr lang="fa-IR" sz="3400" b="1" dirty="0">
                <a:solidFill>
                  <a:srgbClr val="C00000"/>
                </a:solidFill>
                <a:cs typeface="B Lotus" panose="00000400000000000000" pitchFamily="2" charset="-78"/>
              </a:rPr>
              <a:t>ازدواج به دنبال چه هستم / هستید؟ </a:t>
            </a:r>
            <a:endParaRPr lang="en-US" sz="3400" b="1" dirty="0">
              <a:solidFill>
                <a:srgbClr val="C00000"/>
              </a:solidFill>
              <a:cs typeface="B Lotus" panose="00000400000000000000" pitchFamily="2" charset="-78"/>
            </a:endParaRPr>
          </a:p>
          <a:p>
            <a:pPr marL="0" indent="0" algn="just">
              <a:lnSpc>
                <a:spcPct val="150000"/>
              </a:lnSpc>
              <a:buNone/>
            </a:pPr>
            <a:r>
              <a:rPr lang="fa-IR" sz="3400" b="1" dirty="0" smtClean="0">
                <a:solidFill>
                  <a:srgbClr val="C00000"/>
                </a:solidFill>
                <a:cs typeface="B Lotus" panose="00000400000000000000" pitchFamily="2" charset="-78"/>
              </a:rPr>
              <a:t>برای چه قصدی </a:t>
            </a:r>
            <a:r>
              <a:rPr lang="fa-IR" sz="3400" b="1" dirty="0">
                <a:solidFill>
                  <a:srgbClr val="C00000"/>
                </a:solidFill>
                <a:cs typeface="B Lotus" panose="00000400000000000000" pitchFamily="2" charset="-78"/>
              </a:rPr>
              <a:t>ازدواج می کنم / می کنید؟</a:t>
            </a:r>
            <a:endParaRPr lang="en-US" sz="3400" b="1" dirty="0">
              <a:solidFill>
                <a:srgbClr val="C00000"/>
              </a:solidFill>
              <a:cs typeface="B Lotus" panose="00000400000000000000" pitchFamily="2" charset="-78"/>
            </a:endParaRPr>
          </a:p>
          <a:p>
            <a:pPr marL="0" indent="0" algn="just">
              <a:lnSpc>
                <a:spcPct val="150000"/>
              </a:lnSpc>
              <a:buNone/>
            </a:pPr>
            <a:r>
              <a:rPr lang="fa-IR" sz="3400" b="1" dirty="0" smtClean="0">
                <a:solidFill>
                  <a:srgbClr val="C00000"/>
                </a:solidFill>
                <a:cs typeface="B Lotus" panose="00000400000000000000" pitchFamily="2" charset="-78"/>
              </a:rPr>
              <a:t>در </a:t>
            </a:r>
            <a:r>
              <a:rPr lang="fa-IR" sz="3400" b="1" dirty="0">
                <a:solidFill>
                  <a:srgbClr val="C00000"/>
                </a:solidFill>
                <a:cs typeface="B Lotus" panose="00000400000000000000" pitchFamily="2" charset="-78"/>
              </a:rPr>
              <a:t>ازدواج قرار است چه اتفاقی در زندگی من / شما بیفتد؟ </a:t>
            </a:r>
            <a:endParaRPr lang="en-US" sz="3400" b="1" dirty="0">
              <a:solidFill>
                <a:srgbClr val="C00000"/>
              </a:solidFill>
              <a:cs typeface="B Lotus" panose="00000400000000000000" pitchFamily="2" charset="-78"/>
            </a:endParaRPr>
          </a:p>
          <a:p>
            <a:pPr marL="0" indent="0" algn="just">
              <a:lnSpc>
                <a:spcPct val="150000"/>
              </a:lnSpc>
              <a:buNone/>
            </a:pPr>
            <a:r>
              <a:rPr lang="fa-IR" sz="3400" b="1" dirty="0" smtClean="0">
                <a:solidFill>
                  <a:srgbClr val="C00000"/>
                </a:solidFill>
                <a:cs typeface="B Lotus" panose="00000400000000000000" pitchFamily="2" charset="-78"/>
              </a:rPr>
              <a:t>چه </a:t>
            </a:r>
            <a:r>
              <a:rPr lang="fa-IR" sz="3400" b="1" dirty="0">
                <a:solidFill>
                  <a:srgbClr val="C00000"/>
                </a:solidFill>
                <a:cs typeface="B Lotus" panose="00000400000000000000" pitchFamily="2" charset="-78"/>
              </a:rPr>
              <a:t>تغییراتی در زندگی </a:t>
            </a:r>
            <a:r>
              <a:rPr lang="fa-IR" sz="3400" b="1" dirty="0" smtClean="0">
                <a:solidFill>
                  <a:srgbClr val="C00000"/>
                </a:solidFill>
                <a:cs typeface="B Lotus" panose="00000400000000000000" pitchFamily="2" charset="-78"/>
              </a:rPr>
              <a:t>من/ </a:t>
            </a:r>
            <a:r>
              <a:rPr lang="fa-IR" sz="3400" b="1" dirty="0">
                <a:solidFill>
                  <a:srgbClr val="C00000"/>
                </a:solidFill>
                <a:cs typeface="B Lotus" panose="00000400000000000000" pitchFamily="2" charset="-78"/>
              </a:rPr>
              <a:t>شما رخ می دهد؟</a:t>
            </a:r>
            <a:endParaRPr lang="en-US" sz="3400" b="1" dirty="0">
              <a:solidFill>
                <a:srgbClr val="C00000"/>
              </a:solidFill>
              <a:cs typeface="B Lotus" panose="00000400000000000000" pitchFamily="2" charset="-78"/>
            </a:endParaRPr>
          </a:p>
          <a:p>
            <a:pPr marL="0" indent="0" algn="just">
              <a:lnSpc>
                <a:spcPct val="150000"/>
              </a:lnSpc>
              <a:buNone/>
            </a:pPr>
            <a:r>
              <a:rPr lang="fa-IR" sz="3400" b="1" dirty="0">
                <a:solidFill>
                  <a:srgbClr val="C00000"/>
                </a:solidFill>
                <a:cs typeface="B Lotus" panose="00000400000000000000" pitchFamily="2" charset="-78"/>
              </a:rPr>
              <a:t> </a:t>
            </a:r>
            <a:r>
              <a:rPr lang="fa-IR" sz="3400" b="1" dirty="0" smtClean="0">
                <a:solidFill>
                  <a:srgbClr val="C00000"/>
                </a:solidFill>
                <a:cs typeface="B Lotus" panose="00000400000000000000" pitchFamily="2" charset="-78"/>
              </a:rPr>
              <a:t>چقدر </a:t>
            </a:r>
            <a:r>
              <a:rPr lang="fa-IR" sz="3400" b="1" dirty="0">
                <a:solidFill>
                  <a:srgbClr val="C00000"/>
                </a:solidFill>
                <a:cs typeface="B Lotus" panose="00000400000000000000" pitchFamily="2" charset="-78"/>
              </a:rPr>
              <a:t>توان انجام و مدیریت این تغییرات را دارم / دارید</a:t>
            </a:r>
            <a:r>
              <a:rPr lang="fa-IR" sz="3400" b="1" dirty="0" smtClean="0">
                <a:solidFill>
                  <a:srgbClr val="C00000"/>
                </a:solidFill>
                <a:cs typeface="B Lotus" panose="00000400000000000000" pitchFamily="2" charset="-78"/>
              </a:rPr>
              <a:t>؟</a:t>
            </a:r>
            <a:endParaRPr lang="en-US" sz="3400" b="1" dirty="0">
              <a:solidFill>
                <a:srgbClr val="C00000"/>
              </a:solidFill>
              <a:cs typeface="B Lotus" panose="00000400000000000000" pitchFamily="2" charset="-78"/>
            </a:endParaRPr>
          </a:p>
          <a:p>
            <a:pPr algn="just">
              <a:lnSpc>
                <a:spcPct val="150000"/>
              </a:lnSpc>
              <a:buFont typeface="Wingdings" panose="05000000000000000000" pitchFamily="2" charset="2"/>
              <a:buChar char="ü"/>
            </a:pPr>
            <a:r>
              <a:rPr lang="fa-IR" sz="3400" b="1" dirty="0">
                <a:solidFill>
                  <a:srgbClr val="C00000"/>
                </a:solidFill>
                <a:cs typeface="B Lotus" panose="00000400000000000000" pitchFamily="2" charset="-78"/>
              </a:rPr>
              <a:t>و سوالاتی از این دست. </a:t>
            </a:r>
            <a:endParaRPr lang="en-US" sz="3400" b="1" dirty="0">
              <a:solidFill>
                <a:srgbClr val="C00000"/>
              </a:solidFill>
              <a:cs typeface="B Lotus" panose="00000400000000000000" pitchFamily="2" charset="-78"/>
            </a:endParaRPr>
          </a:p>
          <a:p>
            <a:endParaRPr lang="fa-IR" dirty="0"/>
          </a:p>
        </p:txBody>
      </p:sp>
      <p:pic>
        <p:nvPicPr>
          <p:cNvPr id="5" name="Picture 4"/>
          <p:cNvPicPr>
            <a:picLocks noChangeAspect="1"/>
          </p:cNvPicPr>
          <p:nvPr/>
        </p:nvPicPr>
        <p:blipFill>
          <a:blip r:embed="rId2"/>
          <a:stretch>
            <a:fillRect/>
          </a:stretch>
        </p:blipFill>
        <p:spPr>
          <a:xfrm>
            <a:off x="262835" y="5694842"/>
            <a:ext cx="3060457" cy="2133132"/>
          </a:xfrm>
          <a:prstGeom prst="rect">
            <a:avLst/>
          </a:prstGeom>
        </p:spPr>
      </p:pic>
    </p:spTree>
    <p:extLst>
      <p:ext uri="{BB962C8B-B14F-4D97-AF65-F5344CB8AC3E}">
        <p14:creationId xmlns:p14="http://schemas.microsoft.com/office/powerpoint/2010/main" val="97616376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443" y="871707"/>
            <a:ext cx="10515600" cy="763910"/>
          </a:xfrm>
        </p:spPr>
        <p:txBody>
          <a:bodyPr>
            <a:noAutofit/>
          </a:bodyPr>
          <a:lstStyle/>
          <a:p>
            <a:pPr algn="ctr"/>
            <a:r>
              <a:rPr lang="fa-IR" sz="6000" b="1" dirty="0">
                <a:solidFill>
                  <a:srgbClr val="C00000"/>
                </a:solidFill>
                <a:cs typeface="B Lotus" panose="00000400000000000000" pitchFamily="2" charset="-78"/>
              </a:rPr>
              <a:t>دلایل اشتباه برای ازدواج</a:t>
            </a:r>
            <a:r>
              <a:rPr lang="en-US" sz="6000" b="1" dirty="0">
                <a:solidFill>
                  <a:srgbClr val="C00000"/>
                </a:solidFill>
                <a:cs typeface="B Lotus" panose="00000400000000000000" pitchFamily="2" charset="-78"/>
              </a:rPr>
              <a:t/>
            </a:r>
            <a:br>
              <a:rPr lang="en-US" sz="6000" b="1" dirty="0">
                <a:solidFill>
                  <a:srgbClr val="C00000"/>
                </a:solidFill>
                <a:cs typeface="B Lotus" panose="00000400000000000000" pitchFamily="2" charset="-78"/>
              </a:rPr>
            </a:br>
            <a:endParaRPr lang="fa-IR" sz="6000" b="1" dirty="0">
              <a:solidFill>
                <a:srgbClr val="C00000"/>
              </a:solidFill>
              <a:cs typeface="B Lotus" panose="00000400000000000000" pitchFamily="2" charset="-78"/>
            </a:endParaRPr>
          </a:p>
        </p:txBody>
      </p:sp>
      <p:sp>
        <p:nvSpPr>
          <p:cNvPr id="3" name="Content Placeholder 2"/>
          <p:cNvSpPr>
            <a:spLocks noGrp="1"/>
          </p:cNvSpPr>
          <p:nvPr>
            <p:ph idx="1"/>
          </p:nvPr>
        </p:nvSpPr>
        <p:spPr>
          <a:xfrm>
            <a:off x="115910" y="1777286"/>
            <a:ext cx="11694017" cy="5080714"/>
          </a:xfrm>
        </p:spPr>
        <p:txBody>
          <a:bodyPr/>
          <a:lstStyle/>
          <a:p>
            <a:pPr marL="0" indent="0">
              <a:lnSpc>
                <a:spcPct val="150000"/>
              </a:lnSpc>
              <a:buNone/>
            </a:pPr>
            <a:r>
              <a:rPr lang="fa-IR" b="1" dirty="0"/>
              <a:t> </a:t>
            </a:r>
            <a:r>
              <a:rPr lang="fa-IR" sz="3600" b="1" dirty="0">
                <a:solidFill>
                  <a:schemeClr val="accent1"/>
                </a:solidFill>
                <a:cs typeface="B Lotus" panose="00000400000000000000" pitchFamily="2" charset="-78"/>
              </a:rPr>
              <a:t>دلایل </a:t>
            </a:r>
            <a:r>
              <a:rPr lang="fa-IR" sz="3600" b="1" dirty="0" smtClean="0">
                <a:solidFill>
                  <a:schemeClr val="accent1"/>
                </a:solidFill>
                <a:cs typeface="B Lotus" panose="00000400000000000000" pitchFamily="2" charset="-78"/>
              </a:rPr>
              <a:t>اشتباه، </a:t>
            </a:r>
            <a:r>
              <a:rPr lang="fa-IR" sz="3600" b="1" dirty="0">
                <a:solidFill>
                  <a:schemeClr val="accent1"/>
                </a:solidFill>
                <a:cs typeface="B Lotus" panose="00000400000000000000" pitchFamily="2" charset="-78"/>
              </a:rPr>
              <a:t>روشی غلط برای ترمیم </a:t>
            </a:r>
            <a:r>
              <a:rPr lang="fa-IR" sz="3600" b="1" dirty="0" smtClean="0">
                <a:solidFill>
                  <a:schemeClr val="accent1"/>
                </a:solidFill>
                <a:cs typeface="B Lotus" panose="00000400000000000000" pitchFamily="2" charset="-78"/>
              </a:rPr>
              <a:t>آسیبهای </a:t>
            </a:r>
            <a:r>
              <a:rPr lang="fa-IR" sz="3600" b="1" dirty="0">
                <a:solidFill>
                  <a:schemeClr val="accent1"/>
                </a:solidFill>
                <a:cs typeface="B Lotus" panose="00000400000000000000" pitchFamily="2" charset="-78"/>
              </a:rPr>
              <a:t>فردی، خانوادگی، اجتماعی و یا روانشناختی و شخصیتی </a:t>
            </a:r>
            <a:r>
              <a:rPr lang="fa-IR" sz="3600" b="1" dirty="0" smtClean="0">
                <a:solidFill>
                  <a:schemeClr val="accent1"/>
                </a:solidFill>
                <a:cs typeface="B Lotus" panose="00000400000000000000" pitchFamily="2" charset="-78"/>
              </a:rPr>
              <a:t>است.</a:t>
            </a:r>
          </a:p>
          <a:p>
            <a:pPr marL="0" indent="0">
              <a:lnSpc>
                <a:spcPct val="150000"/>
              </a:lnSpc>
              <a:buNone/>
            </a:pPr>
            <a:r>
              <a:rPr lang="fa-IR" sz="3600" dirty="0" smtClean="0">
                <a:cs typeface="B Lotus" panose="00000400000000000000" pitchFamily="2" charset="-78"/>
              </a:rPr>
              <a:t>روشی </a:t>
            </a:r>
            <a:r>
              <a:rPr lang="fa-IR" sz="3600" dirty="0">
                <a:cs typeface="B Lotus" panose="00000400000000000000" pitchFamily="2" charset="-78"/>
              </a:rPr>
              <a:t>که افراد به اشتباه برای حل مشکلاتشان انتخاب کرده و در </a:t>
            </a:r>
            <a:r>
              <a:rPr lang="fa-IR" sz="3600" dirty="0" smtClean="0">
                <a:cs typeface="B Lotus" panose="00000400000000000000" pitchFamily="2" charset="-78"/>
              </a:rPr>
              <a:t>نتیجه ازدواجی </a:t>
            </a:r>
            <a:r>
              <a:rPr lang="fa-IR" sz="3600" dirty="0">
                <a:cs typeface="B Lotus" panose="00000400000000000000" pitchFamily="2" charset="-78"/>
              </a:rPr>
              <a:t>با پایین ترین رضایت و یا نارضایتی را تشکیل می دهند. </a:t>
            </a:r>
          </a:p>
          <a:p>
            <a:pPr marL="0" indent="0">
              <a:buNone/>
            </a:pPr>
            <a:endParaRPr lang="en-US" sz="3600" dirty="0">
              <a:cs typeface="B Lotus" panose="00000400000000000000" pitchFamily="2" charset="-78"/>
            </a:endParaRPr>
          </a:p>
          <a:p>
            <a:endParaRPr lang="fa-IR" dirty="0"/>
          </a:p>
        </p:txBody>
      </p:sp>
      <p:pic>
        <p:nvPicPr>
          <p:cNvPr id="6" name="Picture 5"/>
          <p:cNvPicPr>
            <a:picLocks noChangeAspect="1"/>
          </p:cNvPicPr>
          <p:nvPr/>
        </p:nvPicPr>
        <p:blipFill>
          <a:blip r:embed="rId2"/>
          <a:stretch>
            <a:fillRect/>
          </a:stretch>
        </p:blipFill>
        <p:spPr>
          <a:xfrm>
            <a:off x="496047" y="5630447"/>
            <a:ext cx="3060457" cy="2133132"/>
          </a:xfrm>
          <a:prstGeom prst="rect">
            <a:avLst/>
          </a:prstGeom>
        </p:spPr>
      </p:pic>
    </p:spTree>
    <p:extLst>
      <p:ext uri="{BB962C8B-B14F-4D97-AF65-F5344CB8AC3E}">
        <p14:creationId xmlns:p14="http://schemas.microsoft.com/office/powerpoint/2010/main" val="190570912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18940"/>
            <a:ext cx="12192000" cy="2820473"/>
          </a:xfrm>
          <a:solidFill>
            <a:schemeClr val="accent4">
              <a:lumMod val="20000"/>
              <a:lumOff val="80000"/>
            </a:schemeClr>
          </a:solidFill>
        </p:spPr>
        <p:txBody>
          <a:bodyPr>
            <a:normAutofit/>
          </a:bodyPr>
          <a:lstStyle/>
          <a:p>
            <a:pPr algn="ctr">
              <a:lnSpc>
                <a:spcPct val="150000"/>
              </a:lnSpc>
            </a:pPr>
            <a:r>
              <a:rPr lang="fa-IR" b="1" dirty="0" smtClean="0">
                <a:solidFill>
                  <a:schemeClr val="accent2">
                    <a:lumMod val="75000"/>
                  </a:schemeClr>
                </a:solidFill>
                <a:cs typeface="B Lotus" panose="00000400000000000000" pitchFamily="2" charset="-78"/>
              </a:rPr>
              <a:t>برخی افراد با دلایل اشتباه ازدواج میکنند و این یکی از مهمترین دلایل ازدواج های شکست خورده است</a:t>
            </a:r>
            <a:endParaRPr lang="fa-IR" b="1" dirty="0">
              <a:solidFill>
                <a:schemeClr val="accent2">
                  <a:lumMod val="75000"/>
                </a:schemeClr>
              </a:solidFill>
              <a:cs typeface="B Lotus" panose="00000400000000000000" pitchFamily="2" charset="-78"/>
            </a:endParaRPr>
          </a:p>
        </p:txBody>
      </p:sp>
      <p:sp>
        <p:nvSpPr>
          <p:cNvPr id="3" name="Content Placeholder 2"/>
          <p:cNvSpPr>
            <a:spLocks noGrp="1"/>
          </p:cNvSpPr>
          <p:nvPr>
            <p:ph idx="1"/>
          </p:nvPr>
        </p:nvSpPr>
        <p:spPr>
          <a:xfrm>
            <a:off x="0" y="3039414"/>
            <a:ext cx="12192000" cy="3644722"/>
          </a:xfrm>
          <a:solidFill>
            <a:schemeClr val="accent6">
              <a:lumMod val="20000"/>
              <a:lumOff val="80000"/>
            </a:schemeClr>
          </a:solidFill>
        </p:spPr>
        <p:txBody>
          <a:bodyPr/>
          <a:lstStyle/>
          <a:p>
            <a:pPr marL="0" indent="0" algn="just">
              <a:lnSpc>
                <a:spcPct val="200000"/>
              </a:lnSpc>
              <a:spcAft>
                <a:spcPts val="800"/>
              </a:spcAft>
              <a:buNone/>
            </a:pPr>
            <a:r>
              <a:rPr lang="fa-IR" sz="3600" b="1" dirty="0" smtClean="0">
                <a:latin typeface="Calibri" panose="020F0502020204030204" pitchFamily="34" charset="0"/>
                <a:ea typeface="Calibri" panose="020F0502020204030204" pitchFamily="34" charset="0"/>
                <a:cs typeface="B Lotus" panose="00000400000000000000" pitchFamily="2" charset="-78"/>
              </a:rPr>
              <a:t> وجود </a:t>
            </a:r>
            <a:r>
              <a:rPr lang="fa-IR" sz="3600" b="1" dirty="0">
                <a:latin typeface="Calibri" panose="020F0502020204030204" pitchFamily="34" charset="0"/>
                <a:ea typeface="Calibri" panose="020F0502020204030204" pitchFamily="34" charset="0"/>
                <a:cs typeface="B Lotus" panose="00000400000000000000" pitchFamily="2" charset="-78"/>
              </a:rPr>
              <a:t>هرکدام از این موارد در انتخاب همسر، یکی از مهمترین دلایل شکست و ناکامی در ازدواج بوده، که این امر اهمیت بررسی دلایل ازدواج افراد را ضروری میسازد.</a:t>
            </a:r>
            <a:endParaRPr lang="en-US" dirty="0">
              <a:latin typeface="Calibri" panose="020F0502020204030204" pitchFamily="34" charset="0"/>
              <a:ea typeface="Calibri" panose="020F0502020204030204" pitchFamily="34" charset="0"/>
              <a:cs typeface="B Lotus" panose="00000400000000000000" pitchFamily="2" charset="-78"/>
            </a:endParaRPr>
          </a:p>
          <a:p>
            <a:endParaRPr lang="fa-IR" dirty="0">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275714" y="5617569"/>
            <a:ext cx="3060457" cy="2133132"/>
          </a:xfrm>
          <a:prstGeom prst="rect">
            <a:avLst/>
          </a:prstGeom>
        </p:spPr>
      </p:pic>
    </p:spTree>
    <p:extLst>
      <p:ext uri="{BB962C8B-B14F-4D97-AF65-F5344CB8AC3E}">
        <p14:creationId xmlns:p14="http://schemas.microsoft.com/office/powerpoint/2010/main" val="36720029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182" y="365125"/>
            <a:ext cx="11914496" cy="1325563"/>
          </a:xfrm>
        </p:spPr>
        <p:txBody>
          <a:bodyPr>
            <a:normAutofit/>
          </a:bodyPr>
          <a:lstStyle/>
          <a:p>
            <a:pPr algn="ctr"/>
            <a:r>
              <a:rPr lang="fa-IR" sz="4000" b="1" dirty="0">
                <a:solidFill>
                  <a:srgbClr val="C00000"/>
                </a:solidFill>
                <a:cs typeface="B Lotus" panose="00000400000000000000" pitchFamily="2" charset="-78"/>
              </a:rPr>
              <a:t>کتاب </a:t>
            </a:r>
            <a:r>
              <a:rPr lang="fa-IR" sz="4000" b="1" dirty="0" smtClean="0">
                <a:solidFill>
                  <a:srgbClr val="C00000"/>
                </a:solidFill>
                <a:cs typeface="B Lotus" panose="00000400000000000000" pitchFamily="2" charset="-78"/>
              </a:rPr>
              <a:t>هشت گام </a:t>
            </a:r>
            <a:r>
              <a:rPr lang="fa-IR" sz="4000" b="1" dirty="0">
                <a:solidFill>
                  <a:srgbClr val="C00000"/>
                </a:solidFill>
                <a:cs typeface="B Lotus" panose="00000400000000000000" pitchFamily="2" charset="-78"/>
              </a:rPr>
              <a:t>برای ازدواج موفق به زبانی ساده، علمی و کاربردی با مثالهای ملموس تألیف گردیده است. </a:t>
            </a:r>
          </a:p>
        </p:txBody>
      </p:sp>
      <p:sp>
        <p:nvSpPr>
          <p:cNvPr id="3" name="Content Placeholder 2"/>
          <p:cNvSpPr>
            <a:spLocks noGrp="1"/>
          </p:cNvSpPr>
          <p:nvPr>
            <p:ph idx="1"/>
          </p:nvPr>
        </p:nvSpPr>
        <p:spPr>
          <a:xfrm>
            <a:off x="109182" y="1514902"/>
            <a:ext cx="12082818" cy="5343098"/>
          </a:xfrm>
        </p:spPr>
        <p:txBody>
          <a:bodyPr>
            <a:normAutofit/>
          </a:bodyPr>
          <a:lstStyle/>
          <a:p>
            <a:pPr algn="just">
              <a:lnSpc>
                <a:spcPct val="150000"/>
              </a:lnSpc>
              <a:buFont typeface="Wingdings" panose="05000000000000000000" pitchFamily="2" charset="2"/>
              <a:buChar char="§"/>
            </a:pPr>
            <a:r>
              <a:rPr lang="fa-IR" dirty="0" smtClean="0">
                <a:cs typeface="B Lotus" panose="00000400000000000000" pitchFamily="2" charset="-78"/>
              </a:rPr>
              <a:t>درهر </a:t>
            </a:r>
            <a:r>
              <a:rPr lang="fa-IR" dirty="0">
                <a:cs typeface="B Lotus" panose="00000400000000000000" pitchFamily="2" charset="-78"/>
              </a:rPr>
              <a:t>فصل به ابعاد مهم و اساسی در انتخاب و شناخت درست پرداخته شده و آنچه این کتاب را از دیگر کتابهای موجود متفاوت نموده، توجه آن به واقعیتهای زندگی، هنجارهای فرهنگی، اعتقادی و مشخص نمودن مسیر ازدواج موفق با گامهایی مشخص است. </a:t>
            </a:r>
            <a:endParaRPr lang="fa-IR" dirty="0" smtClean="0">
              <a:cs typeface="B Lotus" panose="00000400000000000000" pitchFamily="2" charset="-78"/>
            </a:endParaRPr>
          </a:p>
          <a:p>
            <a:pPr algn="just">
              <a:lnSpc>
                <a:spcPct val="150000"/>
              </a:lnSpc>
              <a:buFont typeface="Wingdings" panose="05000000000000000000" pitchFamily="2" charset="2"/>
              <a:buChar char="§"/>
            </a:pPr>
            <a:r>
              <a:rPr lang="fa-IR" dirty="0" smtClean="0">
                <a:cs typeface="B Lotus" panose="00000400000000000000" pitchFamily="2" charset="-78"/>
              </a:rPr>
              <a:t>هر کسی که </a:t>
            </a:r>
            <a:r>
              <a:rPr lang="fa-IR" dirty="0">
                <a:cs typeface="B Lotus" panose="00000400000000000000" pitchFamily="2" charset="-78"/>
              </a:rPr>
              <a:t>قصد ازدواج داشته با مطالعه این کتاب آمادگی بسیار زیادی در انتخاب همسری شایسته و ازدواجی موفق بدست خواهد آورد. </a:t>
            </a:r>
            <a:endParaRPr lang="fa-IR" dirty="0" smtClean="0">
              <a:cs typeface="B Lotus" panose="00000400000000000000" pitchFamily="2" charset="-78"/>
            </a:endParaRPr>
          </a:p>
          <a:p>
            <a:pPr algn="just">
              <a:lnSpc>
                <a:spcPct val="150000"/>
              </a:lnSpc>
              <a:buFont typeface="Wingdings" panose="05000000000000000000" pitchFamily="2" charset="2"/>
              <a:buChar char="§"/>
            </a:pPr>
            <a:r>
              <a:rPr lang="fa-IR" dirty="0" smtClean="0">
                <a:cs typeface="B Lotus" panose="00000400000000000000" pitchFamily="2" charset="-78"/>
              </a:rPr>
              <a:t>ازطرفی </a:t>
            </a:r>
            <a:r>
              <a:rPr lang="fa-IR" dirty="0">
                <a:cs typeface="B Lotus" panose="00000400000000000000" pitchFamily="2" charset="-78"/>
              </a:rPr>
              <a:t>به مسائل مهمی مانند تفاوت، شباهت، عشق، ازدواج سنتی و ازدواج با آشنایی قبلی، بطور کاربردی پرداخته شده که به این شکل در کتابهای موجود کمتر مشاهده میشود.</a:t>
            </a:r>
          </a:p>
          <a:p>
            <a:endParaRPr lang="fa-IR" dirty="0"/>
          </a:p>
        </p:txBody>
      </p:sp>
      <p:pic>
        <p:nvPicPr>
          <p:cNvPr id="4" name="Picture 3"/>
          <p:cNvPicPr>
            <a:picLocks noChangeAspect="1"/>
          </p:cNvPicPr>
          <p:nvPr/>
        </p:nvPicPr>
        <p:blipFill>
          <a:blip r:embed="rId2"/>
          <a:stretch>
            <a:fillRect/>
          </a:stretch>
        </p:blipFill>
        <p:spPr>
          <a:xfrm>
            <a:off x="109182" y="6003060"/>
            <a:ext cx="2231087" cy="1720442"/>
          </a:xfrm>
          <a:prstGeom prst="rect">
            <a:avLst/>
          </a:prstGeom>
        </p:spPr>
      </p:pic>
    </p:spTree>
    <p:extLst>
      <p:ext uri="{BB962C8B-B14F-4D97-AF65-F5344CB8AC3E}">
        <p14:creationId xmlns:p14="http://schemas.microsoft.com/office/powerpoint/2010/main" val="177360106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820" y="167426"/>
            <a:ext cx="11732653" cy="6503830"/>
          </a:xfrm>
        </p:spPr>
        <p:txBody>
          <a:bodyPr>
            <a:normAutofit/>
          </a:bodyPr>
          <a:lstStyle/>
          <a:p>
            <a:pPr marL="0" indent="0" algn="just">
              <a:lnSpc>
                <a:spcPct val="200000"/>
              </a:lnSpc>
              <a:buNone/>
            </a:pPr>
            <a:r>
              <a:rPr lang="fa-IR" sz="4000" b="1" dirty="0">
                <a:solidFill>
                  <a:schemeClr val="accent1"/>
                </a:solidFill>
                <a:cs typeface="B Lotus" panose="00000400000000000000" pitchFamily="2" charset="-78"/>
              </a:rPr>
              <a:t>داشتن دلایل اشتباه</a:t>
            </a:r>
            <a:r>
              <a:rPr lang="fa-IR" sz="4000" dirty="0">
                <a:cs typeface="B Lotus" panose="00000400000000000000" pitchFamily="2" charset="-78"/>
              </a:rPr>
              <a:t>، علاوه براینکه فرد را </a:t>
            </a:r>
            <a:r>
              <a:rPr lang="fa-IR" sz="4000" b="1" dirty="0">
                <a:solidFill>
                  <a:schemeClr val="accent2">
                    <a:lumMod val="75000"/>
                  </a:schemeClr>
                </a:solidFill>
                <a:cs typeface="B Lotus" panose="00000400000000000000" pitchFamily="2" charset="-78"/>
              </a:rPr>
              <a:t>بیراهه </a:t>
            </a:r>
            <a:r>
              <a:rPr lang="fa-IR" sz="4000" b="1" dirty="0" smtClean="0">
                <a:solidFill>
                  <a:schemeClr val="accent2">
                    <a:lumMod val="75000"/>
                  </a:schemeClr>
                </a:solidFill>
                <a:cs typeface="B Lotus" panose="00000400000000000000" pitchFamily="2" charset="-78"/>
              </a:rPr>
              <a:t>برده</a:t>
            </a:r>
          </a:p>
          <a:p>
            <a:pPr marL="0" indent="0" algn="just">
              <a:lnSpc>
                <a:spcPct val="200000"/>
              </a:lnSpc>
              <a:buNone/>
            </a:pPr>
            <a:r>
              <a:rPr lang="fa-IR" sz="4000" dirty="0" smtClean="0">
                <a:cs typeface="B Lotus" panose="00000400000000000000" pitchFamily="2" charset="-78"/>
              </a:rPr>
              <a:t> </a:t>
            </a:r>
            <a:r>
              <a:rPr lang="fa-IR" sz="4800" b="1" dirty="0">
                <a:solidFill>
                  <a:srgbClr val="FF0000"/>
                </a:solidFill>
                <a:cs typeface="B Lotus" panose="00000400000000000000" pitchFamily="2" charset="-78"/>
              </a:rPr>
              <a:t>میتواند نشاندهنده نداشتن آمادگی برای ازدواج و یا وجود مشکلاتی عمیق در فرد </a:t>
            </a:r>
            <a:r>
              <a:rPr lang="fa-IR" sz="4800" b="1" dirty="0" smtClean="0">
                <a:solidFill>
                  <a:srgbClr val="FF0000"/>
                </a:solidFill>
                <a:cs typeface="B Lotus" panose="00000400000000000000" pitchFamily="2" charset="-78"/>
              </a:rPr>
              <a:t>باشد.</a:t>
            </a:r>
          </a:p>
        </p:txBody>
      </p:sp>
      <p:pic>
        <p:nvPicPr>
          <p:cNvPr id="4" name="Picture 3"/>
          <p:cNvPicPr>
            <a:picLocks noChangeAspect="1"/>
          </p:cNvPicPr>
          <p:nvPr/>
        </p:nvPicPr>
        <p:blipFill>
          <a:blip r:embed="rId2"/>
          <a:stretch>
            <a:fillRect/>
          </a:stretch>
        </p:blipFill>
        <p:spPr>
          <a:xfrm>
            <a:off x="508926" y="5488779"/>
            <a:ext cx="3060457" cy="2133132"/>
          </a:xfrm>
          <a:prstGeom prst="rect">
            <a:avLst/>
          </a:prstGeom>
        </p:spPr>
      </p:pic>
    </p:spTree>
    <p:extLst>
      <p:ext uri="{BB962C8B-B14F-4D97-AF65-F5344CB8AC3E}">
        <p14:creationId xmlns:p14="http://schemas.microsoft.com/office/powerpoint/2010/main" val="33661390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4546" y="180305"/>
            <a:ext cx="12037454" cy="824247"/>
          </a:xfrm>
          <a:solidFill>
            <a:schemeClr val="accent1">
              <a:lumMod val="20000"/>
              <a:lumOff val="80000"/>
            </a:schemeClr>
          </a:solidFill>
        </p:spPr>
        <p:txBody>
          <a:bodyPr>
            <a:normAutofit/>
          </a:bodyPr>
          <a:lstStyle/>
          <a:p>
            <a:pPr algn="ctr"/>
            <a:r>
              <a:rPr lang="fa-IR" b="1" dirty="0">
                <a:solidFill>
                  <a:srgbClr val="C00000"/>
                </a:solidFill>
                <a:cs typeface="B Lotus" panose="00000400000000000000" pitchFamily="2" charset="-78"/>
              </a:rPr>
              <a:t>مهمترین دلایل اشتباه برای </a:t>
            </a:r>
            <a:r>
              <a:rPr lang="fa-IR" b="1" dirty="0" smtClean="0">
                <a:solidFill>
                  <a:srgbClr val="C00000"/>
                </a:solidFill>
                <a:cs typeface="B Lotus" panose="00000400000000000000" pitchFamily="2" charset="-78"/>
              </a:rPr>
              <a:t>ازدواج</a:t>
            </a:r>
            <a:r>
              <a:rPr lang="en-US" b="1" dirty="0" smtClean="0">
                <a:solidFill>
                  <a:srgbClr val="C00000"/>
                </a:solidFill>
                <a:cs typeface="B Lotus" panose="00000400000000000000" pitchFamily="2" charset="-78"/>
              </a:rPr>
              <a:t> </a:t>
            </a:r>
            <a:r>
              <a:rPr lang="fa-IR" b="1" dirty="0" smtClean="0">
                <a:solidFill>
                  <a:srgbClr val="C00000"/>
                </a:solidFill>
                <a:cs typeface="B Lotus" panose="00000400000000000000" pitchFamily="2" charset="-78"/>
              </a:rPr>
              <a:t>(38دلیل اشتباه)</a:t>
            </a:r>
            <a:endParaRPr lang="fa-IR" b="1" dirty="0">
              <a:solidFill>
                <a:srgbClr val="C00000"/>
              </a:solidFill>
              <a:cs typeface="B Lotus" panose="00000400000000000000" pitchFamily="2" charset="-78"/>
            </a:endParaRPr>
          </a:p>
        </p:txBody>
      </p:sp>
      <p:sp>
        <p:nvSpPr>
          <p:cNvPr id="10" name="Content Placeholder 9"/>
          <p:cNvSpPr>
            <a:spLocks noGrp="1"/>
          </p:cNvSpPr>
          <p:nvPr>
            <p:ph sz="half" idx="1"/>
          </p:nvPr>
        </p:nvSpPr>
        <p:spPr>
          <a:xfrm>
            <a:off x="-1" y="1004552"/>
            <a:ext cx="6172199" cy="5853448"/>
          </a:xfrm>
          <a:solidFill>
            <a:schemeClr val="accent6">
              <a:lumMod val="60000"/>
              <a:lumOff val="40000"/>
            </a:schemeClr>
          </a:solidFill>
        </p:spPr>
        <p:txBody>
          <a:bodyPr>
            <a:normAutofit fontScale="47500" lnSpcReduction="20000"/>
          </a:bodyPr>
          <a:lstStyle/>
          <a:p>
            <a:pPr marL="0" lvl="0" indent="0">
              <a:lnSpc>
                <a:spcPct val="120000"/>
              </a:lnSpc>
              <a:buNone/>
            </a:pPr>
            <a:r>
              <a:rPr lang="fa-IR" sz="5800" dirty="0" smtClean="0">
                <a:cs typeface="B Lotus" panose="00000400000000000000" pitchFamily="2" charset="-78"/>
              </a:rPr>
              <a:t>8.بهبود </a:t>
            </a:r>
            <a:r>
              <a:rPr lang="fa-IR" sz="5800" dirty="0">
                <a:cs typeface="B Lotus" panose="00000400000000000000" pitchFamily="2" charset="-78"/>
              </a:rPr>
              <a:t>وضعیت و جایگاه اجتماعی</a:t>
            </a:r>
          </a:p>
          <a:p>
            <a:pPr marL="0" lvl="0" indent="0">
              <a:lnSpc>
                <a:spcPct val="120000"/>
              </a:lnSpc>
              <a:buNone/>
            </a:pPr>
            <a:r>
              <a:rPr lang="fa-IR" sz="5800" dirty="0" smtClean="0">
                <a:cs typeface="B Lotus" panose="00000400000000000000" pitchFamily="2" charset="-78"/>
              </a:rPr>
              <a:t>9.اجبار </a:t>
            </a:r>
            <a:r>
              <a:rPr lang="fa-IR" sz="5800" dirty="0">
                <a:cs typeface="B Lotus" panose="00000400000000000000" pitchFamily="2" charset="-78"/>
              </a:rPr>
              <a:t>والدین</a:t>
            </a:r>
          </a:p>
          <a:p>
            <a:pPr marL="0" lvl="0" indent="0">
              <a:lnSpc>
                <a:spcPct val="120000"/>
              </a:lnSpc>
              <a:buNone/>
            </a:pPr>
            <a:r>
              <a:rPr lang="fa-IR" sz="5800" dirty="0">
                <a:cs typeface="B Lotus" panose="00000400000000000000" pitchFamily="2" charset="-78"/>
              </a:rPr>
              <a:t>10. دلسوزی و ترحم </a:t>
            </a:r>
          </a:p>
          <a:p>
            <a:pPr marL="0" lvl="0" indent="0">
              <a:lnSpc>
                <a:spcPct val="120000"/>
              </a:lnSpc>
              <a:buNone/>
            </a:pPr>
            <a:r>
              <a:rPr lang="fa-IR" sz="5800" dirty="0">
                <a:cs typeface="B Lotus" panose="00000400000000000000" pitchFamily="2" charset="-78"/>
              </a:rPr>
              <a:t>11</a:t>
            </a:r>
            <a:r>
              <a:rPr lang="fa-IR" sz="5800" dirty="0" smtClean="0">
                <a:cs typeface="B Lotus" panose="00000400000000000000" pitchFamily="2" charset="-78"/>
              </a:rPr>
              <a:t>. احساس </a:t>
            </a:r>
            <a:r>
              <a:rPr lang="fa-IR" sz="5800" dirty="0">
                <a:cs typeface="B Lotus" panose="00000400000000000000" pitchFamily="2" charset="-78"/>
              </a:rPr>
              <a:t>گناه</a:t>
            </a:r>
          </a:p>
          <a:p>
            <a:pPr marL="0" lvl="0" indent="0">
              <a:lnSpc>
                <a:spcPct val="120000"/>
              </a:lnSpc>
              <a:buNone/>
            </a:pPr>
            <a:r>
              <a:rPr lang="fa-IR" sz="5800" dirty="0">
                <a:cs typeface="B Lotus" panose="00000400000000000000" pitchFamily="2" charset="-78"/>
              </a:rPr>
              <a:t>12</a:t>
            </a:r>
            <a:r>
              <a:rPr lang="fa-IR" sz="5800" dirty="0" smtClean="0">
                <a:cs typeface="B Lotus" panose="00000400000000000000" pitchFamily="2" charset="-78"/>
              </a:rPr>
              <a:t>. دختر </a:t>
            </a:r>
            <a:r>
              <a:rPr lang="fa-IR" sz="5800" dirty="0">
                <a:cs typeface="B Lotus" panose="00000400000000000000" pitchFamily="2" charset="-78"/>
              </a:rPr>
              <a:t>خوب و پسر خوب</a:t>
            </a:r>
          </a:p>
          <a:p>
            <a:pPr marL="0" lvl="0" indent="0">
              <a:lnSpc>
                <a:spcPct val="120000"/>
              </a:lnSpc>
              <a:buNone/>
            </a:pPr>
            <a:r>
              <a:rPr lang="fa-IR" sz="5800" dirty="0">
                <a:cs typeface="B Lotus" panose="00000400000000000000" pitchFamily="2" charset="-78"/>
              </a:rPr>
              <a:t>13. فراموش کردن یک رابطه شکست خورده</a:t>
            </a:r>
          </a:p>
          <a:p>
            <a:pPr marL="0" lvl="0" indent="0">
              <a:lnSpc>
                <a:spcPct val="120000"/>
              </a:lnSpc>
              <a:buNone/>
            </a:pPr>
            <a:r>
              <a:rPr lang="fa-IR" sz="5800" dirty="0" smtClean="0">
                <a:cs typeface="B Lotus" panose="00000400000000000000" pitchFamily="2" charset="-78"/>
              </a:rPr>
              <a:t>14. انتقام </a:t>
            </a:r>
            <a:r>
              <a:rPr lang="fa-IR" sz="5800" dirty="0">
                <a:cs typeface="B Lotus" panose="00000400000000000000" pitchFamily="2" charset="-78"/>
              </a:rPr>
              <a:t>از فرد یا افراد خاصی</a:t>
            </a:r>
          </a:p>
          <a:p>
            <a:pPr marL="0" lvl="0" indent="0">
              <a:lnSpc>
                <a:spcPct val="120000"/>
              </a:lnSpc>
              <a:buNone/>
            </a:pPr>
            <a:r>
              <a:rPr lang="fa-IR" sz="5800" dirty="0">
                <a:cs typeface="B Lotus" panose="00000400000000000000" pitchFamily="2" charset="-78"/>
              </a:rPr>
              <a:t>15</a:t>
            </a:r>
            <a:r>
              <a:rPr lang="fa-IR" sz="5800" dirty="0" smtClean="0">
                <a:cs typeface="B Lotus" panose="00000400000000000000" pitchFamily="2" charset="-78"/>
              </a:rPr>
              <a:t>. </a:t>
            </a:r>
            <a:r>
              <a:rPr lang="fa-IR" sz="5800" dirty="0">
                <a:cs typeface="B Lotus" panose="00000400000000000000" pitchFamily="2" charset="-78"/>
              </a:rPr>
              <a:t>لج بازی</a:t>
            </a:r>
          </a:p>
          <a:p>
            <a:pPr marL="0" lvl="0" indent="0">
              <a:lnSpc>
                <a:spcPct val="120000"/>
              </a:lnSpc>
              <a:buNone/>
            </a:pPr>
            <a:r>
              <a:rPr lang="fa-IR" sz="5800" dirty="0" smtClean="0">
                <a:cs typeface="B Lotus" panose="00000400000000000000" pitchFamily="2" charset="-78"/>
              </a:rPr>
              <a:t>16. اعتماد </a:t>
            </a:r>
            <a:r>
              <a:rPr lang="fa-IR" sz="5800" dirty="0">
                <a:cs typeface="B Lotus" panose="00000400000000000000" pitchFamily="2" charset="-78"/>
              </a:rPr>
              <a:t>به نفس پایین یا خود کم بینی </a:t>
            </a:r>
          </a:p>
          <a:p>
            <a:pPr marL="0" lvl="0" indent="0">
              <a:lnSpc>
                <a:spcPct val="120000"/>
              </a:lnSpc>
              <a:buNone/>
            </a:pPr>
            <a:r>
              <a:rPr lang="fa-IR" sz="5800" dirty="0" smtClean="0">
                <a:cs typeface="B Lotus" panose="00000400000000000000" pitchFamily="2" charset="-78"/>
              </a:rPr>
              <a:t>17. والد </a:t>
            </a:r>
            <a:r>
              <a:rPr lang="fa-IR" sz="5800" dirty="0">
                <a:cs typeface="B Lotus" panose="00000400000000000000" pitchFamily="2" charset="-78"/>
              </a:rPr>
              <a:t>شدن</a:t>
            </a:r>
          </a:p>
          <a:p>
            <a:pPr lvl="0">
              <a:lnSpc>
                <a:spcPct val="120000"/>
              </a:lnSpc>
              <a:buFont typeface="Wingdings" panose="05000000000000000000" pitchFamily="2" charset="2"/>
              <a:buChar char="§"/>
            </a:pPr>
            <a:endParaRPr lang="fa-IR" sz="5800" b="1" dirty="0"/>
          </a:p>
          <a:p>
            <a:pPr lvl="0">
              <a:lnSpc>
                <a:spcPct val="120000"/>
              </a:lnSpc>
              <a:buFont typeface="Wingdings" panose="05000000000000000000" pitchFamily="2" charset="2"/>
              <a:buChar char="§"/>
            </a:pPr>
            <a:endParaRPr lang="en-US" sz="5800" b="1" dirty="0"/>
          </a:p>
          <a:p>
            <a:endParaRPr lang="fa-IR" dirty="0"/>
          </a:p>
        </p:txBody>
      </p:sp>
      <p:sp>
        <p:nvSpPr>
          <p:cNvPr id="11" name="Content Placeholder 10"/>
          <p:cNvSpPr>
            <a:spLocks noGrp="1"/>
          </p:cNvSpPr>
          <p:nvPr>
            <p:ph sz="half" idx="2"/>
          </p:nvPr>
        </p:nvSpPr>
        <p:spPr>
          <a:xfrm>
            <a:off x="6172199" y="1004552"/>
            <a:ext cx="5753637" cy="5853448"/>
          </a:xfrm>
          <a:solidFill>
            <a:schemeClr val="accent6">
              <a:lumMod val="40000"/>
              <a:lumOff val="60000"/>
            </a:schemeClr>
          </a:solidFill>
        </p:spPr>
        <p:txBody>
          <a:bodyPr>
            <a:noAutofit/>
          </a:bodyPr>
          <a:lstStyle/>
          <a:p>
            <a:pPr marL="0" lvl="0" indent="0">
              <a:lnSpc>
                <a:spcPct val="120000"/>
              </a:lnSpc>
              <a:buNone/>
            </a:pPr>
            <a:r>
              <a:rPr lang="fa-IR" sz="3200" dirty="0" smtClean="0">
                <a:cs typeface="B Lotus" panose="00000400000000000000" pitchFamily="2" charset="-78"/>
              </a:rPr>
              <a:t>1. نیاز </a:t>
            </a:r>
            <a:r>
              <a:rPr lang="fa-IR" sz="3200" dirty="0">
                <a:cs typeface="B Lotus" panose="00000400000000000000" pitchFamily="2" charset="-78"/>
              </a:rPr>
              <a:t>شدید جنسی</a:t>
            </a:r>
          </a:p>
          <a:p>
            <a:pPr marL="0" lvl="0" indent="0">
              <a:lnSpc>
                <a:spcPct val="120000"/>
              </a:lnSpc>
              <a:buNone/>
            </a:pPr>
            <a:r>
              <a:rPr lang="fa-IR" sz="3200" dirty="0" smtClean="0">
                <a:cs typeface="B Lotus" panose="00000400000000000000" pitchFamily="2" charset="-78"/>
              </a:rPr>
              <a:t>2. نیاز </a:t>
            </a:r>
            <a:r>
              <a:rPr lang="fa-IR" sz="3200" dirty="0">
                <a:cs typeface="B Lotus" panose="00000400000000000000" pitchFamily="2" charset="-78"/>
              </a:rPr>
              <a:t>شدید عاطفی</a:t>
            </a:r>
          </a:p>
          <a:p>
            <a:pPr marL="0" lvl="0" indent="0">
              <a:lnSpc>
                <a:spcPct val="120000"/>
              </a:lnSpc>
              <a:buNone/>
            </a:pPr>
            <a:r>
              <a:rPr lang="fa-IR" sz="3200" dirty="0" smtClean="0">
                <a:cs typeface="B Lotus" panose="00000400000000000000" pitchFamily="2" charset="-78"/>
              </a:rPr>
              <a:t>3. پرکردن </a:t>
            </a:r>
            <a:r>
              <a:rPr lang="fa-IR" sz="3200" dirty="0">
                <a:cs typeface="B Lotus" panose="00000400000000000000" pitchFamily="2" charset="-78"/>
              </a:rPr>
              <a:t>خلاءهای شخصیتی با قرار گرفتن در پشت شخصیت فرد دیگری</a:t>
            </a:r>
          </a:p>
          <a:p>
            <a:pPr marL="0" lvl="0" indent="0">
              <a:lnSpc>
                <a:spcPct val="120000"/>
              </a:lnSpc>
              <a:buNone/>
            </a:pPr>
            <a:r>
              <a:rPr lang="fa-IR" sz="3200" dirty="0" smtClean="0">
                <a:cs typeface="B Lotus" panose="00000400000000000000" pitchFamily="2" charset="-78"/>
              </a:rPr>
              <a:t>4. احساس </a:t>
            </a:r>
            <a:r>
              <a:rPr lang="fa-IR" sz="3200" dirty="0">
                <a:cs typeface="B Lotus" panose="00000400000000000000" pitchFamily="2" charset="-78"/>
              </a:rPr>
              <a:t>تنهایی</a:t>
            </a:r>
          </a:p>
          <a:p>
            <a:pPr marL="0" lvl="0" indent="0">
              <a:lnSpc>
                <a:spcPct val="120000"/>
              </a:lnSpc>
              <a:buNone/>
            </a:pPr>
            <a:r>
              <a:rPr lang="fa-IR" sz="3200" dirty="0" smtClean="0">
                <a:cs typeface="B Lotus" panose="00000400000000000000" pitchFamily="2" charset="-78"/>
              </a:rPr>
              <a:t>5. وابستگی </a:t>
            </a:r>
            <a:r>
              <a:rPr lang="fa-IR" sz="3200" dirty="0">
                <a:cs typeface="B Lotus" panose="00000400000000000000" pitchFamily="2" charset="-78"/>
              </a:rPr>
              <a:t>و کششهای شدید هیجانی</a:t>
            </a:r>
          </a:p>
          <a:p>
            <a:pPr marL="0" lvl="0" indent="0">
              <a:lnSpc>
                <a:spcPct val="120000"/>
              </a:lnSpc>
              <a:buNone/>
            </a:pPr>
            <a:r>
              <a:rPr lang="fa-IR" sz="3200" dirty="0" smtClean="0">
                <a:cs typeface="B Lotus" panose="00000400000000000000" pitchFamily="2" charset="-78"/>
              </a:rPr>
              <a:t>6. جذابیت </a:t>
            </a:r>
            <a:r>
              <a:rPr lang="fa-IR" sz="3200" dirty="0">
                <a:cs typeface="B Lotus" panose="00000400000000000000" pitchFamily="2" charset="-78"/>
              </a:rPr>
              <a:t>های صرفا ظاهری</a:t>
            </a:r>
          </a:p>
          <a:p>
            <a:pPr marL="0" lvl="0" indent="0">
              <a:lnSpc>
                <a:spcPct val="120000"/>
              </a:lnSpc>
              <a:buNone/>
            </a:pPr>
            <a:r>
              <a:rPr lang="fa-IR" sz="3200" dirty="0" smtClean="0">
                <a:cs typeface="B Lotus" panose="00000400000000000000" pitchFamily="2" charset="-78"/>
              </a:rPr>
              <a:t>7. بهبود </a:t>
            </a:r>
            <a:r>
              <a:rPr lang="fa-IR" sz="3200" dirty="0">
                <a:cs typeface="B Lotus" panose="00000400000000000000" pitchFamily="2" charset="-78"/>
              </a:rPr>
              <a:t>وضعیت اقتصادی</a:t>
            </a:r>
          </a:p>
          <a:p>
            <a:pPr lvl="0">
              <a:lnSpc>
                <a:spcPct val="120000"/>
              </a:lnSpc>
              <a:buFont typeface="Wingdings" panose="05000000000000000000" pitchFamily="2" charset="2"/>
              <a:buChar char="§"/>
            </a:pPr>
            <a:endParaRPr lang="en-US" sz="3200" dirty="0">
              <a:cs typeface="B Lotus" panose="00000400000000000000" pitchFamily="2" charset="-78"/>
            </a:endParaRPr>
          </a:p>
        </p:txBody>
      </p:sp>
      <p:pic>
        <p:nvPicPr>
          <p:cNvPr id="5" name="Picture 4"/>
          <p:cNvPicPr>
            <a:picLocks noChangeAspect="1"/>
          </p:cNvPicPr>
          <p:nvPr/>
        </p:nvPicPr>
        <p:blipFill>
          <a:blip r:embed="rId2"/>
          <a:stretch>
            <a:fillRect/>
          </a:stretch>
        </p:blipFill>
        <p:spPr>
          <a:xfrm>
            <a:off x="154546" y="6049843"/>
            <a:ext cx="2003379" cy="1616314"/>
          </a:xfrm>
          <a:prstGeom prst="rect">
            <a:avLst/>
          </a:prstGeom>
        </p:spPr>
      </p:pic>
    </p:spTree>
    <p:extLst>
      <p:ext uri="{BB962C8B-B14F-4D97-AF65-F5344CB8AC3E}">
        <p14:creationId xmlns:p14="http://schemas.microsoft.com/office/powerpoint/2010/main" val="224778296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33339"/>
          </a:xfrm>
          <a:solidFill>
            <a:schemeClr val="accent6">
              <a:lumMod val="40000"/>
              <a:lumOff val="60000"/>
            </a:schemeClr>
          </a:solidFill>
        </p:spPr>
        <p:txBody>
          <a:bodyPr>
            <a:normAutofit/>
          </a:bodyPr>
          <a:lstStyle/>
          <a:p>
            <a:pPr algn="ctr"/>
            <a:r>
              <a:rPr lang="fa-IR" b="1" dirty="0">
                <a:solidFill>
                  <a:srgbClr val="C00000"/>
                </a:solidFill>
                <a:cs typeface="B Lotus" panose="00000400000000000000" pitchFamily="2" charset="-78"/>
              </a:rPr>
              <a:t>مهمترین دلایل اشتباه برای ازدواج</a:t>
            </a:r>
            <a:r>
              <a:rPr lang="en-US" b="1" dirty="0">
                <a:solidFill>
                  <a:srgbClr val="C00000"/>
                </a:solidFill>
                <a:cs typeface="B Lotus" panose="00000400000000000000" pitchFamily="2" charset="-78"/>
              </a:rPr>
              <a:t> </a:t>
            </a:r>
            <a:r>
              <a:rPr lang="fa-IR" b="1" dirty="0">
                <a:solidFill>
                  <a:srgbClr val="C00000"/>
                </a:solidFill>
                <a:cs typeface="B Lotus" panose="00000400000000000000" pitchFamily="2" charset="-78"/>
              </a:rPr>
              <a:t>(38دلیل اشتباه)</a:t>
            </a:r>
            <a:endParaRPr lang="fa-IR" dirty="0"/>
          </a:p>
        </p:txBody>
      </p:sp>
      <p:sp>
        <p:nvSpPr>
          <p:cNvPr id="3" name="Content Placeholder 2"/>
          <p:cNvSpPr>
            <a:spLocks noGrp="1"/>
          </p:cNvSpPr>
          <p:nvPr>
            <p:ph sz="half" idx="1"/>
          </p:nvPr>
        </p:nvSpPr>
        <p:spPr>
          <a:xfrm>
            <a:off x="0" y="1133341"/>
            <a:ext cx="6400800" cy="5724658"/>
          </a:xfrm>
          <a:solidFill>
            <a:schemeClr val="accent1">
              <a:lumMod val="40000"/>
              <a:lumOff val="60000"/>
            </a:schemeClr>
          </a:solidFill>
        </p:spPr>
        <p:txBody>
          <a:bodyPr>
            <a:normAutofit fontScale="92500" lnSpcReduction="10000"/>
          </a:bodyPr>
          <a:lstStyle/>
          <a:p>
            <a:pPr marL="0" indent="0">
              <a:buNone/>
            </a:pPr>
            <a:r>
              <a:rPr lang="fa-IR" dirty="0" smtClean="0"/>
              <a:t>28. تصورات </a:t>
            </a:r>
            <a:r>
              <a:rPr lang="fa-IR" dirty="0"/>
              <a:t>غیر واقع گرایانه و ایده ال پردازانه در مورد ازدواج</a:t>
            </a:r>
          </a:p>
          <a:p>
            <a:pPr marL="0" indent="0">
              <a:buNone/>
            </a:pPr>
            <a:r>
              <a:rPr lang="fa-IR" dirty="0" smtClean="0"/>
              <a:t>29. فشار </a:t>
            </a:r>
            <a:r>
              <a:rPr lang="fa-IR" dirty="0"/>
              <a:t>خانواده، اقوام و جامعه برای تاهل</a:t>
            </a:r>
          </a:p>
          <a:p>
            <a:pPr marL="0" indent="0">
              <a:buNone/>
            </a:pPr>
            <a:r>
              <a:rPr lang="fa-IR" dirty="0" smtClean="0"/>
              <a:t>30. نزدیکی </a:t>
            </a:r>
            <a:r>
              <a:rPr lang="fa-IR" dirty="0"/>
              <a:t>به فرد مورد علاقه</a:t>
            </a:r>
          </a:p>
          <a:p>
            <a:pPr marL="0" indent="0">
              <a:buNone/>
            </a:pPr>
            <a:r>
              <a:rPr lang="fa-IR" dirty="0" smtClean="0"/>
              <a:t>31. شباهت </a:t>
            </a:r>
            <a:r>
              <a:rPr lang="fa-IR" dirty="0"/>
              <a:t>و تداعی</a:t>
            </a:r>
          </a:p>
          <a:p>
            <a:pPr marL="0" indent="0">
              <a:buNone/>
            </a:pPr>
            <a:r>
              <a:rPr lang="fa-IR" dirty="0" smtClean="0"/>
              <a:t>32. از </a:t>
            </a:r>
            <a:r>
              <a:rPr lang="fa-IR" dirty="0"/>
              <a:t>این فرد بهتر نبود</a:t>
            </a:r>
          </a:p>
          <a:p>
            <a:pPr marL="0" indent="0">
              <a:buNone/>
            </a:pPr>
            <a:r>
              <a:rPr lang="fa-IR" dirty="0" smtClean="0"/>
              <a:t>33. رودربایستی</a:t>
            </a:r>
            <a:endParaRPr lang="fa-IR" dirty="0"/>
          </a:p>
          <a:p>
            <a:pPr marL="0" indent="0">
              <a:buNone/>
            </a:pPr>
            <a:r>
              <a:rPr lang="fa-IR" dirty="0" smtClean="0"/>
              <a:t>34. جمع </a:t>
            </a:r>
            <a:r>
              <a:rPr lang="fa-IR" dirty="0"/>
              <a:t>شدن از کوچه و خیابان</a:t>
            </a:r>
          </a:p>
          <a:p>
            <a:pPr marL="0" indent="0">
              <a:buNone/>
            </a:pPr>
            <a:r>
              <a:rPr lang="fa-IR" dirty="0" smtClean="0"/>
              <a:t>35. کسی </a:t>
            </a:r>
            <a:r>
              <a:rPr lang="fa-IR" dirty="0"/>
              <a:t>به اندازه او تابحال اینقدر من را دوست نداشته است</a:t>
            </a:r>
          </a:p>
          <a:p>
            <a:pPr marL="0" indent="0">
              <a:buNone/>
            </a:pPr>
            <a:r>
              <a:rPr lang="fa-IR" dirty="0" smtClean="0"/>
              <a:t>36. نجات </a:t>
            </a:r>
            <a:r>
              <a:rPr lang="fa-IR" dirty="0"/>
              <a:t>خود، طرف مقابل یا فرد دیگر</a:t>
            </a:r>
          </a:p>
          <a:p>
            <a:pPr marL="0" indent="0">
              <a:buNone/>
            </a:pPr>
            <a:r>
              <a:rPr lang="fa-IR" dirty="0" smtClean="0"/>
              <a:t>37. ازدواج </a:t>
            </a:r>
            <a:r>
              <a:rPr lang="fa-IR" dirty="0"/>
              <a:t>های سیاسی و فرزندان رجال سیاسی</a:t>
            </a:r>
          </a:p>
          <a:p>
            <a:pPr marL="0" indent="0">
              <a:buNone/>
            </a:pPr>
            <a:r>
              <a:rPr lang="fa-IR" dirty="0" smtClean="0"/>
              <a:t>38. درمان </a:t>
            </a:r>
            <a:r>
              <a:rPr lang="fa-IR" dirty="0"/>
              <a:t>بیماری و اختلال های روانی</a:t>
            </a:r>
          </a:p>
          <a:p>
            <a:endParaRPr lang="fa-IR" dirty="0"/>
          </a:p>
          <a:p>
            <a:endParaRPr lang="fa-IR" dirty="0"/>
          </a:p>
        </p:txBody>
      </p:sp>
      <p:sp>
        <p:nvSpPr>
          <p:cNvPr id="4" name="Content Placeholder 3"/>
          <p:cNvSpPr>
            <a:spLocks noGrp="1"/>
          </p:cNvSpPr>
          <p:nvPr>
            <p:ph sz="half" idx="2"/>
          </p:nvPr>
        </p:nvSpPr>
        <p:spPr>
          <a:xfrm>
            <a:off x="6400800" y="1133340"/>
            <a:ext cx="5791200" cy="5724659"/>
          </a:xfrm>
          <a:solidFill>
            <a:schemeClr val="accent5">
              <a:lumMod val="20000"/>
              <a:lumOff val="80000"/>
            </a:schemeClr>
          </a:solidFill>
        </p:spPr>
        <p:txBody>
          <a:bodyPr>
            <a:normAutofit fontScale="92500" lnSpcReduction="10000"/>
          </a:bodyPr>
          <a:lstStyle/>
          <a:p>
            <a:pPr marL="0" indent="0">
              <a:buNone/>
            </a:pPr>
            <a:r>
              <a:rPr lang="fa-IR" dirty="0" smtClean="0"/>
              <a:t>18. تعمیم </a:t>
            </a:r>
            <a:r>
              <a:rPr lang="fa-IR" dirty="0"/>
              <a:t>های اشتباه</a:t>
            </a:r>
          </a:p>
          <a:p>
            <a:pPr marL="0" indent="0">
              <a:buNone/>
            </a:pPr>
            <a:r>
              <a:rPr lang="fa-IR" dirty="0" smtClean="0"/>
              <a:t>19. بازگشت </a:t>
            </a:r>
            <a:r>
              <a:rPr lang="fa-IR" dirty="0"/>
              <a:t>به گذشته و انتخاب گذشته نگر</a:t>
            </a:r>
          </a:p>
          <a:p>
            <a:pPr marL="0" indent="0">
              <a:buNone/>
            </a:pPr>
            <a:r>
              <a:rPr lang="fa-IR" dirty="0" smtClean="0"/>
              <a:t>20. ایجاد </a:t>
            </a:r>
            <a:r>
              <a:rPr lang="fa-IR" dirty="0"/>
              <a:t>رضایت والدین</a:t>
            </a:r>
          </a:p>
          <a:p>
            <a:pPr marL="0" indent="0">
              <a:buNone/>
            </a:pPr>
            <a:r>
              <a:rPr lang="fa-IR" dirty="0" smtClean="0"/>
              <a:t>21. توجه </a:t>
            </a:r>
            <a:r>
              <a:rPr lang="fa-IR" dirty="0"/>
              <a:t>صرف بر یک شباهت و یا تفاوت خاص</a:t>
            </a:r>
          </a:p>
          <a:p>
            <a:pPr marL="0" indent="0">
              <a:buNone/>
            </a:pPr>
            <a:r>
              <a:rPr lang="fa-IR" dirty="0" smtClean="0"/>
              <a:t>22. فرار </a:t>
            </a:r>
            <a:r>
              <a:rPr lang="fa-IR" dirty="0"/>
              <a:t>از خانه</a:t>
            </a:r>
          </a:p>
          <a:p>
            <a:pPr marL="0" indent="0">
              <a:buNone/>
            </a:pPr>
            <a:r>
              <a:rPr lang="fa-IR" dirty="0" smtClean="0"/>
              <a:t>23. تغییر </a:t>
            </a:r>
            <a:r>
              <a:rPr lang="fa-IR" dirty="0"/>
              <a:t>فضای هیجانی خانواده</a:t>
            </a:r>
          </a:p>
          <a:p>
            <a:pPr marL="0" indent="0">
              <a:buNone/>
            </a:pPr>
            <a:r>
              <a:rPr lang="fa-IR" dirty="0" smtClean="0"/>
              <a:t>24. کسب </a:t>
            </a:r>
            <a:r>
              <a:rPr lang="fa-IR" dirty="0"/>
              <a:t>اقامت و رفتن به خارج از کشور</a:t>
            </a:r>
          </a:p>
          <a:p>
            <a:pPr marL="0" indent="0">
              <a:buNone/>
            </a:pPr>
            <a:r>
              <a:rPr lang="fa-IR" dirty="0" smtClean="0"/>
              <a:t>25. کسب </a:t>
            </a:r>
            <a:r>
              <a:rPr lang="fa-IR" dirty="0"/>
              <a:t>امتیاز و پز دادن و توجه اجتماعی</a:t>
            </a:r>
          </a:p>
          <a:p>
            <a:pPr marL="0" indent="0">
              <a:buNone/>
            </a:pPr>
            <a:r>
              <a:rPr lang="fa-IR" dirty="0" smtClean="0"/>
              <a:t>26. جهت </a:t>
            </a:r>
            <a:r>
              <a:rPr lang="fa-IR" dirty="0"/>
              <a:t>دهی و الگو دهی والدین بر اساس تجربه های شخصی</a:t>
            </a:r>
          </a:p>
          <a:p>
            <a:pPr marL="0" indent="0">
              <a:buNone/>
            </a:pPr>
            <a:r>
              <a:rPr lang="fa-IR" dirty="0" smtClean="0"/>
              <a:t>27. جهت دهی و الگو دهی برادر، خواهر، دوستان برای انتخاب همسر و ازدواج </a:t>
            </a:r>
          </a:p>
        </p:txBody>
      </p:sp>
      <p:pic>
        <p:nvPicPr>
          <p:cNvPr id="5" name="Picture 4"/>
          <p:cNvPicPr>
            <a:picLocks noChangeAspect="1"/>
          </p:cNvPicPr>
          <p:nvPr/>
        </p:nvPicPr>
        <p:blipFill>
          <a:blip r:embed="rId2"/>
          <a:stretch>
            <a:fillRect/>
          </a:stretch>
        </p:blipFill>
        <p:spPr>
          <a:xfrm>
            <a:off x="-144621" y="6278439"/>
            <a:ext cx="2143903" cy="1159119"/>
          </a:xfrm>
          <a:prstGeom prst="rect">
            <a:avLst/>
          </a:prstGeom>
        </p:spPr>
      </p:pic>
    </p:spTree>
    <p:extLst>
      <p:ext uri="{BB962C8B-B14F-4D97-AF65-F5344CB8AC3E}">
        <p14:creationId xmlns:p14="http://schemas.microsoft.com/office/powerpoint/2010/main" val="30069077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0" cy="1610435"/>
          </a:xfrm>
          <a:solidFill>
            <a:schemeClr val="accent4">
              <a:lumMod val="20000"/>
              <a:lumOff val="80000"/>
            </a:schemeClr>
          </a:solidFill>
        </p:spPr>
        <p:txBody>
          <a:bodyPr>
            <a:noAutofit/>
          </a:bodyPr>
          <a:lstStyle/>
          <a:p>
            <a:pPr algn="ctr"/>
            <a:r>
              <a:rPr lang="fa-IR" sz="6000" b="1" dirty="0" smtClean="0">
                <a:cs typeface="B Lotus" panose="00000400000000000000" pitchFamily="2" charset="-78"/>
              </a:rPr>
              <a:t>گام چهارم </a:t>
            </a:r>
            <a:r>
              <a:rPr lang="fa-IR" sz="6000" b="1" dirty="0" smtClean="0">
                <a:solidFill>
                  <a:srgbClr val="C00000"/>
                </a:solidFill>
                <a:cs typeface="B Lotus" panose="00000400000000000000" pitchFamily="2" charset="-78"/>
              </a:rPr>
              <a:t>(آمادگی فردی)</a:t>
            </a:r>
            <a:endParaRPr lang="fa-IR" sz="6000" b="1" dirty="0">
              <a:solidFill>
                <a:srgbClr val="FF0000"/>
              </a:solidFill>
              <a:cs typeface="B Lotus" panose="00000400000000000000" pitchFamily="2" charset="-78"/>
            </a:endParaRPr>
          </a:p>
        </p:txBody>
      </p:sp>
      <p:sp>
        <p:nvSpPr>
          <p:cNvPr id="3" name="Content Placeholder 2"/>
          <p:cNvSpPr>
            <a:spLocks noGrp="1"/>
          </p:cNvSpPr>
          <p:nvPr>
            <p:ph idx="1"/>
          </p:nvPr>
        </p:nvSpPr>
        <p:spPr>
          <a:xfrm>
            <a:off x="231821" y="1610435"/>
            <a:ext cx="11500833" cy="4906275"/>
          </a:xfrm>
        </p:spPr>
        <p:txBody>
          <a:bodyPr>
            <a:normAutofit fontScale="85000" lnSpcReduction="20000"/>
          </a:bodyPr>
          <a:lstStyle/>
          <a:p>
            <a:pPr marL="0" indent="0">
              <a:lnSpc>
                <a:spcPct val="150000"/>
              </a:lnSpc>
              <a:buNone/>
            </a:pPr>
            <a:r>
              <a:rPr lang="fa-IR" sz="4000" b="1" dirty="0" smtClean="0">
                <a:solidFill>
                  <a:srgbClr val="00B050"/>
                </a:solidFill>
                <a:cs typeface="B Lotus" panose="00000400000000000000" pitchFamily="2" charset="-78"/>
              </a:rPr>
              <a:t>الف</a:t>
            </a:r>
            <a:r>
              <a:rPr lang="fa-IR" sz="4000" b="1" dirty="0">
                <a:solidFill>
                  <a:srgbClr val="00B050"/>
                </a:solidFill>
                <a:cs typeface="B Lotus" panose="00000400000000000000" pitchFamily="2" charset="-78"/>
              </a:rPr>
              <a:t>) آمادگی </a:t>
            </a:r>
            <a:r>
              <a:rPr lang="fa-IR" sz="4000" b="1" dirty="0" smtClean="0">
                <a:solidFill>
                  <a:srgbClr val="00B050"/>
                </a:solidFill>
                <a:cs typeface="B Lotus" panose="00000400000000000000" pitchFamily="2" charset="-78"/>
              </a:rPr>
              <a:t>جسمی</a:t>
            </a:r>
            <a:endParaRPr lang="en-US" sz="4000" b="1" dirty="0">
              <a:solidFill>
                <a:srgbClr val="00B050"/>
              </a:solidFill>
              <a:cs typeface="B Lotus" panose="00000400000000000000" pitchFamily="2" charset="-78"/>
            </a:endParaRPr>
          </a:p>
          <a:p>
            <a:pPr marL="0" indent="0">
              <a:lnSpc>
                <a:spcPct val="150000"/>
              </a:lnSpc>
              <a:buNone/>
            </a:pPr>
            <a:r>
              <a:rPr lang="fa-IR" sz="4000" b="1" dirty="0">
                <a:solidFill>
                  <a:srgbClr val="00B050"/>
                </a:solidFill>
                <a:cs typeface="B Lotus" panose="00000400000000000000" pitchFamily="2" charset="-78"/>
              </a:rPr>
              <a:t>ب) آمادگی فکری </a:t>
            </a:r>
            <a:endParaRPr lang="en-US" sz="4000" b="1" dirty="0">
              <a:solidFill>
                <a:srgbClr val="00B050"/>
              </a:solidFill>
              <a:cs typeface="B Lotus" panose="00000400000000000000" pitchFamily="2" charset="-78"/>
            </a:endParaRPr>
          </a:p>
          <a:p>
            <a:pPr marL="0" indent="0">
              <a:lnSpc>
                <a:spcPct val="150000"/>
              </a:lnSpc>
              <a:buNone/>
            </a:pPr>
            <a:r>
              <a:rPr lang="fa-IR" sz="4000" b="1" dirty="0">
                <a:solidFill>
                  <a:srgbClr val="00B050"/>
                </a:solidFill>
                <a:cs typeface="B Lotus" panose="00000400000000000000" pitchFamily="2" charset="-78"/>
              </a:rPr>
              <a:t>ج) آمادگی عاطفی و هیجانی</a:t>
            </a:r>
            <a:endParaRPr lang="en-US" sz="4000" b="1" dirty="0">
              <a:solidFill>
                <a:srgbClr val="00B050"/>
              </a:solidFill>
              <a:cs typeface="B Lotus" panose="00000400000000000000" pitchFamily="2" charset="-78"/>
            </a:endParaRPr>
          </a:p>
          <a:p>
            <a:pPr marL="0" indent="0">
              <a:lnSpc>
                <a:spcPct val="150000"/>
              </a:lnSpc>
              <a:buNone/>
            </a:pPr>
            <a:r>
              <a:rPr lang="fa-IR" sz="4000" b="1" dirty="0">
                <a:solidFill>
                  <a:srgbClr val="00B050"/>
                </a:solidFill>
                <a:cs typeface="B Lotus" panose="00000400000000000000" pitchFamily="2" charset="-78"/>
              </a:rPr>
              <a:t>د) آمادگی جنسی </a:t>
            </a:r>
            <a:endParaRPr lang="en-US" sz="4000" b="1" dirty="0">
              <a:solidFill>
                <a:srgbClr val="00B050"/>
              </a:solidFill>
              <a:cs typeface="B Lotus" panose="00000400000000000000" pitchFamily="2" charset="-78"/>
            </a:endParaRPr>
          </a:p>
          <a:p>
            <a:pPr marL="0" indent="0">
              <a:lnSpc>
                <a:spcPct val="150000"/>
              </a:lnSpc>
              <a:buNone/>
            </a:pPr>
            <a:r>
              <a:rPr lang="fa-IR" sz="4000" b="1" dirty="0">
                <a:solidFill>
                  <a:srgbClr val="00B050"/>
                </a:solidFill>
                <a:cs typeface="B Lotus" panose="00000400000000000000" pitchFamily="2" charset="-78"/>
              </a:rPr>
              <a:t>ر) آمادگی </a:t>
            </a:r>
            <a:r>
              <a:rPr lang="fa-IR" sz="4000" b="1" dirty="0" smtClean="0">
                <a:solidFill>
                  <a:srgbClr val="00B050"/>
                </a:solidFill>
                <a:cs typeface="B Lotus" panose="00000400000000000000" pitchFamily="2" charset="-78"/>
              </a:rPr>
              <a:t>مالی</a:t>
            </a:r>
          </a:p>
          <a:p>
            <a:pPr marL="0" indent="0">
              <a:lnSpc>
                <a:spcPct val="150000"/>
              </a:lnSpc>
              <a:buNone/>
            </a:pPr>
            <a:r>
              <a:rPr lang="fa-IR" sz="4000" b="1" dirty="0" smtClean="0">
                <a:solidFill>
                  <a:srgbClr val="00B050"/>
                </a:solidFill>
                <a:cs typeface="B Lotus" panose="00000400000000000000" pitchFamily="2" charset="-78"/>
              </a:rPr>
              <a:t>ز) آمادگی ارتباط اجتماعی</a:t>
            </a:r>
            <a:endParaRPr lang="en-US" sz="4000" b="1" dirty="0">
              <a:solidFill>
                <a:srgbClr val="00B050"/>
              </a:solidFill>
              <a:cs typeface="B Lotus" panose="00000400000000000000" pitchFamily="2" charset="-78"/>
            </a:endParaRPr>
          </a:p>
          <a:p>
            <a:pPr marL="0" indent="0">
              <a:buNone/>
            </a:pPr>
            <a:endParaRPr lang="en-US" sz="3200" dirty="0"/>
          </a:p>
        </p:txBody>
      </p:sp>
      <p:pic>
        <p:nvPicPr>
          <p:cNvPr id="4" name="Picture 3"/>
          <p:cNvPicPr>
            <a:picLocks noChangeAspect="1"/>
          </p:cNvPicPr>
          <p:nvPr/>
        </p:nvPicPr>
        <p:blipFill>
          <a:blip r:embed="rId2"/>
          <a:stretch>
            <a:fillRect/>
          </a:stretch>
        </p:blipFill>
        <p:spPr>
          <a:xfrm>
            <a:off x="476518" y="5769736"/>
            <a:ext cx="3060457" cy="1856889"/>
          </a:xfrm>
          <a:prstGeom prst="rect">
            <a:avLst/>
          </a:prstGeom>
        </p:spPr>
      </p:pic>
    </p:spTree>
    <p:extLst>
      <p:ext uri="{BB962C8B-B14F-4D97-AF65-F5344CB8AC3E}">
        <p14:creationId xmlns:p14="http://schemas.microsoft.com/office/powerpoint/2010/main" val="145175296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
            <a:ext cx="10515600" cy="1379348"/>
          </a:xfrm>
        </p:spPr>
        <p:txBody>
          <a:bodyPr>
            <a:noAutofit/>
          </a:bodyPr>
          <a:lstStyle/>
          <a:p>
            <a:pPr algn="ctr"/>
            <a:r>
              <a:rPr lang="fa-IR" sz="5400" b="1" dirty="0" smtClean="0">
                <a:solidFill>
                  <a:srgbClr val="FF0000"/>
                </a:solidFill>
                <a:effectLst>
                  <a:outerShdw blurRad="38100" dist="38100" dir="2700000" algn="tl">
                    <a:srgbClr val="000000">
                      <a:alpha val="43137"/>
                    </a:srgbClr>
                  </a:outerShdw>
                </a:effectLst>
              </a:rPr>
              <a:t/>
            </a:r>
            <a:br>
              <a:rPr lang="fa-IR" sz="5400" b="1" dirty="0" smtClean="0">
                <a:solidFill>
                  <a:srgbClr val="FF0000"/>
                </a:solidFill>
                <a:effectLst>
                  <a:outerShdw blurRad="38100" dist="38100" dir="2700000" algn="tl">
                    <a:srgbClr val="000000">
                      <a:alpha val="43137"/>
                    </a:srgbClr>
                  </a:outerShdw>
                </a:effectLst>
              </a:rPr>
            </a:br>
            <a:r>
              <a:rPr lang="fa-IR" sz="5400" b="1" dirty="0" smtClean="0">
                <a:solidFill>
                  <a:srgbClr val="FF0000"/>
                </a:solidFill>
                <a:effectLst>
                  <a:outerShdw blurRad="38100" dist="38100" dir="2700000" algn="tl">
                    <a:srgbClr val="000000">
                      <a:alpha val="43137"/>
                    </a:srgbClr>
                  </a:outerShdw>
                </a:effectLst>
              </a:rPr>
              <a:t>آمادگی </a:t>
            </a:r>
            <a:r>
              <a:rPr lang="fa-IR" sz="5400" b="1" dirty="0">
                <a:solidFill>
                  <a:srgbClr val="FF0000"/>
                </a:solidFill>
                <a:effectLst>
                  <a:outerShdw blurRad="38100" dist="38100" dir="2700000" algn="tl">
                    <a:srgbClr val="000000">
                      <a:alpha val="43137"/>
                    </a:srgbClr>
                  </a:outerShdw>
                </a:effectLst>
              </a:rPr>
              <a:t>فردی</a:t>
            </a:r>
            <a:br>
              <a:rPr lang="fa-IR" sz="5400" b="1" dirty="0">
                <a:solidFill>
                  <a:srgbClr val="FF0000"/>
                </a:solidFill>
                <a:effectLst>
                  <a:outerShdw blurRad="38100" dist="38100" dir="2700000" algn="tl">
                    <a:srgbClr val="000000">
                      <a:alpha val="43137"/>
                    </a:srgbClr>
                  </a:outerShdw>
                </a:effectLst>
              </a:rPr>
            </a:br>
            <a:endParaRPr lang="fa-IR" sz="5400" b="1" dirty="0">
              <a:solidFill>
                <a:srgbClr val="FF0000"/>
              </a:solidFill>
              <a:effectLst>
                <a:outerShdw blurRad="38100" dist="38100" dir="2700000" algn="tl">
                  <a:srgbClr val="000000">
                    <a:alpha val="43137"/>
                  </a:srgbClr>
                </a:outerShdw>
              </a:effectLst>
              <a:cs typeface="B Lotus" panose="00000400000000000000" pitchFamily="2" charset="-78"/>
            </a:endParaRPr>
          </a:p>
        </p:txBody>
      </p:sp>
      <p:sp>
        <p:nvSpPr>
          <p:cNvPr id="3" name="Content Placeholder 2"/>
          <p:cNvSpPr>
            <a:spLocks noGrp="1"/>
          </p:cNvSpPr>
          <p:nvPr>
            <p:ph idx="1"/>
          </p:nvPr>
        </p:nvSpPr>
        <p:spPr>
          <a:xfrm>
            <a:off x="123986" y="1091821"/>
            <a:ext cx="11825207" cy="5618945"/>
          </a:xfrm>
        </p:spPr>
        <p:txBody>
          <a:bodyPr>
            <a:normAutofit lnSpcReduction="10000"/>
          </a:bodyPr>
          <a:lstStyle/>
          <a:p>
            <a:pPr marL="0" indent="0">
              <a:lnSpc>
                <a:spcPct val="150000"/>
              </a:lnSpc>
              <a:buNone/>
            </a:pPr>
            <a:r>
              <a:rPr lang="fa-IR" sz="4000" b="1" dirty="0" smtClean="0">
                <a:cs typeface="B Lotus" panose="00000400000000000000" pitchFamily="2" charset="-78"/>
              </a:rPr>
              <a:t>چهارمین </a:t>
            </a:r>
            <a:r>
              <a:rPr lang="fa-IR" sz="4000" b="1" dirty="0">
                <a:cs typeface="B Lotus" panose="00000400000000000000" pitchFamily="2" charset="-78"/>
              </a:rPr>
              <a:t>گام در ازدواج موفق، آمادگی فردی است؛ درانجام هر فعالیتی لزوم آمادگی فرد در انجام درست و موثر آن بسیار اهمیت دارد</a:t>
            </a:r>
            <a:r>
              <a:rPr lang="fa-IR" sz="4000" b="1" dirty="0" smtClean="0">
                <a:cs typeface="B Lotus" panose="00000400000000000000" pitchFamily="2" charset="-78"/>
              </a:rPr>
              <a:t>.</a:t>
            </a:r>
          </a:p>
          <a:p>
            <a:pPr marL="0" indent="0">
              <a:lnSpc>
                <a:spcPct val="150000"/>
              </a:lnSpc>
              <a:buNone/>
            </a:pPr>
            <a:r>
              <a:rPr lang="fa-IR" sz="4000" b="1" dirty="0" smtClean="0">
                <a:cs typeface="B Lotus" panose="00000400000000000000" pitchFamily="2" charset="-78"/>
              </a:rPr>
              <a:t> </a:t>
            </a:r>
            <a:r>
              <a:rPr lang="fa-IR" sz="4000" b="1" dirty="0">
                <a:cs typeface="B Lotus" panose="00000400000000000000" pitchFamily="2" charset="-78"/>
              </a:rPr>
              <a:t>بنابراین کسیکه قصد ازدواج داشته، لازم بوده که از آمادگیهای مورد نیاز برای ازدواج، برخوردار باشد. فرد به عنوان شخصیتی که محور اصلی ازدواج بوده، آمادگی و یا عدم آمادگی او نتیجه مستقیم در ازدواج موفق و یا ناموفق دارد.</a:t>
            </a:r>
          </a:p>
          <a:p>
            <a:endParaRPr lang="fa-IR" dirty="0">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232012" y="5644200"/>
            <a:ext cx="3060457" cy="2133132"/>
          </a:xfrm>
          <a:prstGeom prst="rect">
            <a:avLst/>
          </a:prstGeom>
        </p:spPr>
      </p:pic>
    </p:spTree>
    <p:extLst>
      <p:ext uri="{BB962C8B-B14F-4D97-AF65-F5344CB8AC3E}">
        <p14:creationId xmlns:p14="http://schemas.microsoft.com/office/powerpoint/2010/main" val="16693930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09433"/>
            <a:ext cx="10515600" cy="600501"/>
          </a:xfrm>
        </p:spPr>
        <p:txBody>
          <a:bodyPr>
            <a:noAutofit/>
          </a:bodyPr>
          <a:lstStyle/>
          <a:p>
            <a:pPr algn="ctr"/>
            <a:r>
              <a:rPr lang="fa-IR" sz="5400" b="1" dirty="0" smtClean="0">
                <a:solidFill>
                  <a:srgbClr val="FF0000"/>
                </a:solidFill>
                <a:effectLst>
                  <a:outerShdw blurRad="38100" dist="38100" dir="2700000" algn="tl">
                    <a:srgbClr val="000000">
                      <a:alpha val="43137"/>
                    </a:srgbClr>
                  </a:outerShdw>
                </a:effectLst>
                <a:cs typeface="B Lotus" panose="00000400000000000000" pitchFamily="2" charset="-78"/>
              </a:rPr>
              <a:t/>
            </a:r>
            <a:br>
              <a:rPr lang="fa-IR" sz="5400" b="1" dirty="0" smtClean="0">
                <a:solidFill>
                  <a:srgbClr val="FF0000"/>
                </a:solidFill>
                <a:effectLst>
                  <a:outerShdw blurRad="38100" dist="38100" dir="2700000" algn="tl">
                    <a:srgbClr val="000000">
                      <a:alpha val="43137"/>
                    </a:srgbClr>
                  </a:outerShdw>
                </a:effectLst>
                <a:cs typeface="B Lotus" panose="00000400000000000000" pitchFamily="2" charset="-78"/>
              </a:rPr>
            </a:br>
            <a:r>
              <a:rPr lang="fa-IR" sz="5400" b="1" dirty="0" smtClean="0">
                <a:solidFill>
                  <a:srgbClr val="FF0000"/>
                </a:solidFill>
                <a:effectLst>
                  <a:outerShdw blurRad="38100" dist="38100" dir="2700000" algn="tl">
                    <a:srgbClr val="000000">
                      <a:alpha val="43137"/>
                    </a:srgbClr>
                  </a:outerShdw>
                </a:effectLst>
                <a:cs typeface="B Lotus" panose="00000400000000000000" pitchFamily="2" charset="-78"/>
              </a:rPr>
              <a:t>الف</a:t>
            </a:r>
            <a:r>
              <a:rPr lang="fa-IR" sz="5400" b="1" dirty="0">
                <a:solidFill>
                  <a:srgbClr val="FF0000"/>
                </a:solidFill>
                <a:effectLst>
                  <a:outerShdw blurRad="38100" dist="38100" dir="2700000" algn="tl">
                    <a:srgbClr val="000000">
                      <a:alpha val="43137"/>
                    </a:srgbClr>
                  </a:outerShdw>
                </a:effectLst>
                <a:cs typeface="B Lotus" panose="00000400000000000000" pitchFamily="2" charset="-78"/>
              </a:rPr>
              <a:t>) آمادگی جسمی </a:t>
            </a:r>
            <a:br>
              <a:rPr lang="fa-IR" sz="5400" b="1" dirty="0">
                <a:solidFill>
                  <a:srgbClr val="FF0000"/>
                </a:solidFill>
                <a:effectLst>
                  <a:outerShdw blurRad="38100" dist="38100" dir="2700000" algn="tl">
                    <a:srgbClr val="000000">
                      <a:alpha val="43137"/>
                    </a:srgbClr>
                  </a:outerShdw>
                </a:effectLst>
                <a:cs typeface="B Lotus" panose="00000400000000000000" pitchFamily="2" charset="-78"/>
              </a:rPr>
            </a:br>
            <a:endParaRPr lang="fa-IR" sz="5400" b="1" dirty="0">
              <a:solidFill>
                <a:srgbClr val="FF0000"/>
              </a:solidFill>
              <a:effectLst>
                <a:outerShdw blurRad="38100" dist="38100" dir="2700000" algn="tl">
                  <a:srgbClr val="000000">
                    <a:alpha val="43137"/>
                  </a:srgbClr>
                </a:outerShdw>
              </a:effectLst>
              <a:cs typeface="B Lotus" panose="00000400000000000000" pitchFamily="2" charset="-78"/>
            </a:endParaRPr>
          </a:p>
        </p:txBody>
      </p:sp>
      <p:sp>
        <p:nvSpPr>
          <p:cNvPr id="3" name="Content Placeholder 2"/>
          <p:cNvSpPr>
            <a:spLocks noGrp="1"/>
          </p:cNvSpPr>
          <p:nvPr>
            <p:ph idx="1"/>
          </p:nvPr>
        </p:nvSpPr>
        <p:spPr>
          <a:xfrm>
            <a:off x="0" y="1193370"/>
            <a:ext cx="12192000" cy="5664630"/>
          </a:xfrm>
        </p:spPr>
        <p:txBody>
          <a:bodyPr/>
          <a:lstStyle/>
          <a:p>
            <a:pPr algn="just">
              <a:lnSpc>
                <a:spcPct val="200000"/>
              </a:lnSpc>
              <a:buFont typeface="Wingdings" panose="05000000000000000000" pitchFamily="2" charset="2"/>
              <a:buChar char="Ø"/>
            </a:pPr>
            <a:r>
              <a:rPr lang="fa-IR" b="1" dirty="0" smtClean="0">
                <a:cs typeface="B Lotus" panose="00000400000000000000" pitchFamily="2" charset="-78"/>
              </a:rPr>
              <a:t>آمادگی </a:t>
            </a:r>
            <a:r>
              <a:rPr lang="fa-IR" b="1" dirty="0">
                <a:cs typeface="B Lotus" panose="00000400000000000000" pitchFamily="2" charset="-78"/>
              </a:rPr>
              <a:t>جسمی به این معنا بوده که فرد در زمان ازدواج، شرایط جسمی باثباتی داشته و درگیر بیماری حاد یا مزمنی که در اجرای نقشها و وظایف همسری خلل ایجاد نموده، نشده باشد. </a:t>
            </a:r>
            <a:endParaRPr lang="fa-IR" b="1" dirty="0" smtClean="0">
              <a:cs typeface="B Lotus" panose="00000400000000000000" pitchFamily="2" charset="-78"/>
            </a:endParaRPr>
          </a:p>
          <a:p>
            <a:pPr algn="just">
              <a:lnSpc>
                <a:spcPct val="200000"/>
              </a:lnSpc>
              <a:buFont typeface="Wingdings" panose="05000000000000000000" pitchFamily="2" charset="2"/>
              <a:buChar char="Ø"/>
            </a:pPr>
            <a:r>
              <a:rPr lang="fa-IR" b="1" dirty="0" smtClean="0">
                <a:cs typeface="B Lotus" panose="00000400000000000000" pitchFamily="2" charset="-78"/>
              </a:rPr>
              <a:t>زمانیکه </a:t>
            </a:r>
            <a:r>
              <a:rPr lang="fa-IR" b="1" dirty="0">
                <a:cs typeface="B Lotus" panose="00000400000000000000" pitchFamily="2" charset="-78"/>
              </a:rPr>
              <a:t>انسان دچار بیماری باشد، آنگونه که باید از توان جسمی، هیجانی، تمرکز، مدیریت فکری و ارتباطی برخوردار نخواهد بود. درآغاز زندگی مشترک، انتظارات طرفین نیز از یکدیگر بالا بوده، و نیاز به داشتن سطح انرژی و توان جسمی درانجام وظایف همسری اهمیت ویژه دارد. </a:t>
            </a:r>
          </a:p>
          <a:p>
            <a:pPr>
              <a:lnSpc>
                <a:spcPct val="150000"/>
              </a:lnSpc>
            </a:pPr>
            <a:endParaRPr lang="fa-IR" b="1" dirty="0">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163773" y="5791434"/>
            <a:ext cx="3060457" cy="2133132"/>
          </a:xfrm>
          <a:prstGeom prst="rect">
            <a:avLst/>
          </a:prstGeom>
        </p:spPr>
      </p:pic>
    </p:spTree>
    <p:extLst>
      <p:ext uri="{BB962C8B-B14F-4D97-AF65-F5344CB8AC3E}">
        <p14:creationId xmlns:p14="http://schemas.microsoft.com/office/powerpoint/2010/main" val="14247848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41193"/>
            <a:ext cx="10515600" cy="883173"/>
          </a:xfrm>
        </p:spPr>
        <p:txBody>
          <a:bodyPr>
            <a:noAutofit/>
          </a:bodyPr>
          <a:lstStyle/>
          <a:p>
            <a:pPr algn="ctr"/>
            <a:r>
              <a:rPr lang="fa-IR" sz="5400" b="1" dirty="0" smtClean="0">
                <a:solidFill>
                  <a:srgbClr val="FF0000"/>
                </a:solidFill>
                <a:effectLst>
                  <a:outerShdw blurRad="38100" dist="38100" dir="2700000" algn="tl">
                    <a:srgbClr val="000000">
                      <a:alpha val="43137"/>
                    </a:srgbClr>
                  </a:outerShdw>
                </a:effectLst>
                <a:cs typeface="B Lotus" panose="00000400000000000000" pitchFamily="2" charset="-78"/>
              </a:rPr>
              <a:t/>
            </a:r>
            <a:br>
              <a:rPr lang="fa-IR" sz="5400" b="1" dirty="0" smtClean="0">
                <a:solidFill>
                  <a:srgbClr val="FF0000"/>
                </a:solidFill>
                <a:effectLst>
                  <a:outerShdw blurRad="38100" dist="38100" dir="2700000" algn="tl">
                    <a:srgbClr val="000000">
                      <a:alpha val="43137"/>
                    </a:srgbClr>
                  </a:outerShdw>
                </a:effectLst>
                <a:cs typeface="B Lotus" panose="00000400000000000000" pitchFamily="2" charset="-78"/>
              </a:rPr>
            </a:br>
            <a:r>
              <a:rPr lang="fa-IR" sz="5400" b="1" dirty="0" smtClean="0">
                <a:solidFill>
                  <a:srgbClr val="FF0000"/>
                </a:solidFill>
                <a:effectLst>
                  <a:outerShdw blurRad="38100" dist="38100" dir="2700000" algn="tl">
                    <a:srgbClr val="000000">
                      <a:alpha val="43137"/>
                    </a:srgbClr>
                  </a:outerShdw>
                </a:effectLst>
                <a:cs typeface="B Lotus" panose="00000400000000000000" pitchFamily="2" charset="-78"/>
              </a:rPr>
              <a:t>آمادگی </a:t>
            </a:r>
            <a:r>
              <a:rPr lang="fa-IR" sz="5400" b="1" dirty="0">
                <a:solidFill>
                  <a:srgbClr val="FF0000"/>
                </a:solidFill>
                <a:effectLst>
                  <a:outerShdw blurRad="38100" dist="38100" dir="2700000" algn="tl">
                    <a:srgbClr val="000000">
                      <a:alpha val="43137"/>
                    </a:srgbClr>
                  </a:outerShdw>
                </a:effectLst>
                <a:cs typeface="B Lotus" panose="00000400000000000000" pitchFamily="2" charset="-78"/>
              </a:rPr>
              <a:t>فکری</a:t>
            </a:r>
            <a:br>
              <a:rPr lang="fa-IR" sz="5400" b="1" dirty="0">
                <a:solidFill>
                  <a:srgbClr val="FF0000"/>
                </a:solidFill>
                <a:effectLst>
                  <a:outerShdw blurRad="38100" dist="38100" dir="2700000" algn="tl">
                    <a:srgbClr val="000000">
                      <a:alpha val="43137"/>
                    </a:srgbClr>
                  </a:outerShdw>
                </a:effectLst>
                <a:cs typeface="B Lotus" panose="00000400000000000000" pitchFamily="2" charset="-78"/>
              </a:rPr>
            </a:br>
            <a:endParaRPr lang="fa-IR" sz="5400" b="1" dirty="0">
              <a:solidFill>
                <a:srgbClr val="FF0000"/>
              </a:solidFill>
              <a:effectLst>
                <a:outerShdw blurRad="38100" dist="38100" dir="2700000" algn="tl">
                  <a:srgbClr val="000000">
                    <a:alpha val="43137"/>
                  </a:srgbClr>
                </a:outerShdw>
              </a:effectLst>
              <a:cs typeface="B Lotus" panose="00000400000000000000" pitchFamily="2" charset="-78"/>
            </a:endParaRPr>
          </a:p>
        </p:txBody>
      </p:sp>
      <p:sp>
        <p:nvSpPr>
          <p:cNvPr id="3" name="Content Placeholder 2"/>
          <p:cNvSpPr>
            <a:spLocks noGrp="1"/>
          </p:cNvSpPr>
          <p:nvPr>
            <p:ph idx="1"/>
          </p:nvPr>
        </p:nvSpPr>
        <p:spPr>
          <a:xfrm>
            <a:off x="0" y="1460310"/>
            <a:ext cx="12192000" cy="5397689"/>
          </a:xfrm>
        </p:spPr>
        <p:txBody>
          <a:bodyPr>
            <a:normAutofit/>
          </a:bodyPr>
          <a:lstStyle/>
          <a:p>
            <a:pPr>
              <a:lnSpc>
                <a:spcPct val="150000"/>
              </a:lnSpc>
              <a:buFont typeface="Wingdings" panose="05000000000000000000" pitchFamily="2" charset="2"/>
              <a:buChar char="q"/>
            </a:pPr>
            <a:r>
              <a:rPr lang="fa-IR" sz="3200" b="1" dirty="0" smtClean="0">
                <a:cs typeface="B Lotus" panose="00000400000000000000" pitchFamily="2" charset="-78"/>
              </a:rPr>
              <a:t>آمادگی </a:t>
            </a:r>
            <a:r>
              <a:rPr lang="fa-IR" sz="3200" b="1" dirty="0">
                <a:cs typeface="B Lotus" panose="00000400000000000000" pitchFamily="2" charset="-78"/>
              </a:rPr>
              <a:t>فکری به معنای پختگی، استقلال فکری فرد و عدم وجود مشغله های فکری و ذهنی است. فردیکه بتواند در بیشتر موضوعات مستقلا تصمیم گیری نماید و در صورت نیاز از مشورت و مشاوره دیگران مانند اعضای خانواده استفاده </a:t>
            </a:r>
            <a:r>
              <a:rPr lang="fa-IR" sz="3200" b="1" dirty="0" smtClean="0">
                <a:cs typeface="B Lotus" panose="00000400000000000000" pitchFamily="2" charset="-78"/>
              </a:rPr>
              <a:t>کند</a:t>
            </a:r>
          </a:p>
          <a:p>
            <a:pPr>
              <a:lnSpc>
                <a:spcPct val="150000"/>
              </a:lnSpc>
              <a:buFont typeface="Wingdings" panose="05000000000000000000" pitchFamily="2" charset="2"/>
              <a:buChar char="q"/>
            </a:pPr>
            <a:r>
              <a:rPr lang="fa-IR" sz="3200" b="1" dirty="0">
                <a:cs typeface="B Lotus" panose="00000400000000000000" pitchFamily="2" charset="-78"/>
              </a:rPr>
              <a:t>کشتی زندگی زناشویی دو ناخدا دارد، بنابراین کشتی زندگی را از دل طوفانهای زندگی با انتخاب فردیکه آمادگی فکری داشته به سمت ساحل امن ببریم.</a:t>
            </a:r>
          </a:p>
        </p:txBody>
      </p:sp>
      <p:pic>
        <p:nvPicPr>
          <p:cNvPr id="4" name="Picture 3"/>
          <p:cNvPicPr>
            <a:picLocks noChangeAspect="1"/>
          </p:cNvPicPr>
          <p:nvPr/>
        </p:nvPicPr>
        <p:blipFill>
          <a:blip r:embed="rId2"/>
          <a:stretch>
            <a:fillRect/>
          </a:stretch>
        </p:blipFill>
        <p:spPr>
          <a:xfrm>
            <a:off x="218364" y="5600365"/>
            <a:ext cx="3060457" cy="2133132"/>
          </a:xfrm>
          <a:prstGeom prst="rect">
            <a:avLst/>
          </a:prstGeom>
        </p:spPr>
      </p:pic>
    </p:spTree>
    <p:extLst>
      <p:ext uri="{BB962C8B-B14F-4D97-AF65-F5344CB8AC3E}">
        <p14:creationId xmlns:p14="http://schemas.microsoft.com/office/powerpoint/2010/main" val="32509653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405720"/>
          </a:xfrm>
          <a:solidFill>
            <a:schemeClr val="accent4">
              <a:lumMod val="20000"/>
              <a:lumOff val="80000"/>
            </a:schemeClr>
          </a:solidFill>
        </p:spPr>
        <p:txBody>
          <a:bodyPr>
            <a:noAutofit/>
          </a:bodyPr>
          <a:lstStyle/>
          <a:p>
            <a:pPr algn="ctr"/>
            <a:r>
              <a:rPr lang="fa-IR" sz="4800" b="1" dirty="0" smtClean="0">
                <a:solidFill>
                  <a:srgbClr val="FF0000"/>
                </a:solidFill>
                <a:cs typeface="B Lotus" panose="00000400000000000000" pitchFamily="2" charset="-78"/>
              </a:rPr>
              <a:t/>
            </a:r>
            <a:br>
              <a:rPr lang="fa-IR" sz="4800" b="1" dirty="0" smtClean="0">
                <a:solidFill>
                  <a:srgbClr val="FF0000"/>
                </a:solidFill>
                <a:cs typeface="B Lotus" panose="00000400000000000000" pitchFamily="2" charset="-78"/>
              </a:rPr>
            </a:br>
            <a:r>
              <a:rPr lang="fa-IR" sz="4800" b="1" dirty="0" smtClean="0">
                <a:solidFill>
                  <a:srgbClr val="FF0000"/>
                </a:solidFill>
                <a:cs typeface="B Lotus" panose="00000400000000000000" pitchFamily="2" charset="-78"/>
              </a:rPr>
              <a:t>آمادگی </a:t>
            </a:r>
            <a:r>
              <a:rPr lang="fa-IR" sz="4800" b="1" dirty="0">
                <a:solidFill>
                  <a:srgbClr val="FF0000"/>
                </a:solidFill>
                <a:cs typeface="B Lotus" panose="00000400000000000000" pitchFamily="2" charset="-78"/>
              </a:rPr>
              <a:t>فکری شامل 3 آمادگی است:</a:t>
            </a:r>
            <a:br>
              <a:rPr lang="fa-IR" sz="4800" b="1" dirty="0">
                <a:solidFill>
                  <a:srgbClr val="FF0000"/>
                </a:solidFill>
                <a:cs typeface="B Lotus" panose="00000400000000000000" pitchFamily="2" charset="-78"/>
              </a:rPr>
            </a:br>
            <a:endParaRPr lang="fa-IR" sz="4800" b="1" dirty="0">
              <a:solidFill>
                <a:srgbClr val="FF0000"/>
              </a:solidFill>
              <a:cs typeface="B Lotus" panose="00000400000000000000" pitchFamily="2" charset="-78"/>
            </a:endParaRPr>
          </a:p>
        </p:txBody>
      </p:sp>
      <p:sp>
        <p:nvSpPr>
          <p:cNvPr id="3" name="Content Placeholder 2"/>
          <p:cNvSpPr>
            <a:spLocks noGrp="1"/>
          </p:cNvSpPr>
          <p:nvPr>
            <p:ph idx="1"/>
          </p:nvPr>
        </p:nvSpPr>
        <p:spPr>
          <a:xfrm>
            <a:off x="0" y="1301858"/>
            <a:ext cx="12192000" cy="5556141"/>
          </a:xfrm>
        </p:spPr>
        <p:txBody>
          <a:bodyPr/>
          <a:lstStyle/>
          <a:p>
            <a:pPr marL="0" indent="0">
              <a:lnSpc>
                <a:spcPct val="150000"/>
              </a:lnSpc>
              <a:buNone/>
            </a:pPr>
            <a:r>
              <a:rPr lang="fa-IR" sz="4000" b="1" dirty="0" smtClean="0">
                <a:solidFill>
                  <a:srgbClr val="002060"/>
                </a:solidFill>
                <a:cs typeface="B Lotus" panose="00000400000000000000" pitchFamily="2" charset="-78"/>
              </a:rPr>
              <a:t>1</a:t>
            </a:r>
            <a:r>
              <a:rPr lang="fa-IR" sz="4000" b="1" dirty="0">
                <a:solidFill>
                  <a:srgbClr val="002060"/>
                </a:solidFill>
                <a:cs typeface="B Lotus" panose="00000400000000000000" pitchFamily="2" charset="-78"/>
              </a:rPr>
              <a:t>.	پختگی و بلوغ فکری</a:t>
            </a:r>
          </a:p>
          <a:p>
            <a:pPr marL="0" indent="0">
              <a:lnSpc>
                <a:spcPct val="150000"/>
              </a:lnSpc>
              <a:buNone/>
            </a:pPr>
            <a:r>
              <a:rPr lang="fa-IR" sz="4000" b="1" dirty="0">
                <a:solidFill>
                  <a:srgbClr val="002060"/>
                </a:solidFill>
                <a:cs typeface="B Lotus" panose="00000400000000000000" pitchFamily="2" charset="-78"/>
              </a:rPr>
              <a:t>2.	استقلال فکری</a:t>
            </a:r>
          </a:p>
          <a:p>
            <a:pPr marL="0" indent="0">
              <a:lnSpc>
                <a:spcPct val="150000"/>
              </a:lnSpc>
              <a:buNone/>
            </a:pPr>
            <a:r>
              <a:rPr lang="fa-IR" sz="4000" b="1" dirty="0">
                <a:solidFill>
                  <a:srgbClr val="002060"/>
                </a:solidFill>
                <a:cs typeface="B Lotus" panose="00000400000000000000" pitchFamily="2" charset="-78"/>
              </a:rPr>
              <a:t>3.	عدم مشغله و درگیری های فکری و ذهنی</a:t>
            </a:r>
          </a:p>
          <a:p>
            <a:endParaRPr lang="fa-IR" dirty="0">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232012" y="5545774"/>
            <a:ext cx="3060457" cy="2133132"/>
          </a:xfrm>
          <a:prstGeom prst="rect">
            <a:avLst/>
          </a:prstGeom>
        </p:spPr>
      </p:pic>
    </p:spTree>
    <p:extLst>
      <p:ext uri="{BB962C8B-B14F-4D97-AF65-F5344CB8AC3E}">
        <p14:creationId xmlns:p14="http://schemas.microsoft.com/office/powerpoint/2010/main" val="1618936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solidFill>
                  <a:srgbClr val="FF0000"/>
                </a:solidFill>
                <a:cs typeface="B Lotus" panose="00000400000000000000" pitchFamily="2" charset="-78"/>
              </a:rPr>
              <a:t>آمادگی عاطفی و هیجانی شامل 3 آمادگی می باشد</a:t>
            </a:r>
            <a:r>
              <a:rPr lang="fa-IR" b="1" dirty="0" smtClean="0">
                <a:solidFill>
                  <a:srgbClr val="FF0000"/>
                </a:solidFill>
                <a:cs typeface="B Lotus" panose="00000400000000000000" pitchFamily="2" charset="-78"/>
              </a:rPr>
              <a:t>:</a:t>
            </a:r>
            <a:endParaRPr lang="fa-IR" b="1" dirty="0">
              <a:solidFill>
                <a:srgbClr val="FF0000"/>
              </a:solidFill>
              <a:cs typeface="B Lotus" panose="00000400000000000000" pitchFamily="2" charset="-78"/>
            </a:endParaRPr>
          </a:p>
        </p:txBody>
      </p:sp>
      <p:sp>
        <p:nvSpPr>
          <p:cNvPr id="3" name="Content Placeholder 2"/>
          <p:cNvSpPr>
            <a:spLocks noGrp="1"/>
          </p:cNvSpPr>
          <p:nvPr>
            <p:ph idx="1"/>
          </p:nvPr>
        </p:nvSpPr>
        <p:spPr>
          <a:xfrm>
            <a:off x="0" y="1690688"/>
            <a:ext cx="11982734" cy="5167311"/>
          </a:xfrm>
        </p:spPr>
        <p:txBody>
          <a:bodyPr/>
          <a:lstStyle/>
          <a:p>
            <a:pPr marL="0" indent="0">
              <a:lnSpc>
                <a:spcPct val="200000"/>
              </a:lnSpc>
              <a:buNone/>
            </a:pPr>
            <a:r>
              <a:rPr lang="fa-IR" sz="3600" dirty="0" smtClean="0">
                <a:cs typeface="B Lotus" panose="00000400000000000000" pitchFamily="2" charset="-78"/>
              </a:rPr>
              <a:t>1</a:t>
            </a:r>
            <a:r>
              <a:rPr lang="fa-IR" sz="3600" dirty="0">
                <a:cs typeface="B Lotus" panose="00000400000000000000" pitchFamily="2" charset="-78"/>
              </a:rPr>
              <a:t>.	بلوغ و پختگی عاطفی </a:t>
            </a:r>
          </a:p>
          <a:p>
            <a:pPr marL="0" indent="0">
              <a:lnSpc>
                <a:spcPct val="200000"/>
              </a:lnSpc>
              <a:buNone/>
            </a:pPr>
            <a:r>
              <a:rPr lang="fa-IR" sz="3600" dirty="0">
                <a:cs typeface="B Lotus" panose="00000400000000000000" pitchFamily="2" charset="-78"/>
              </a:rPr>
              <a:t>2.	استقلال عاطفی و عدم وابستگی</a:t>
            </a:r>
          </a:p>
          <a:p>
            <a:pPr marL="0" indent="0">
              <a:lnSpc>
                <a:spcPct val="200000"/>
              </a:lnSpc>
              <a:buNone/>
            </a:pPr>
            <a:r>
              <a:rPr lang="fa-IR" sz="3600" dirty="0">
                <a:cs typeface="B Lotus" panose="00000400000000000000" pitchFamily="2" charset="-78"/>
              </a:rPr>
              <a:t>3.	عدم وجود مشکلات و ضربه های عاطفی حل نشده</a:t>
            </a:r>
          </a:p>
          <a:p>
            <a:endParaRPr lang="fa-IR" dirty="0"/>
          </a:p>
        </p:txBody>
      </p:sp>
      <p:pic>
        <p:nvPicPr>
          <p:cNvPr id="4" name="Picture 3"/>
          <p:cNvPicPr>
            <a:picLocks noChangeAspect="1"/>
          </p:cNvPicPr>
          <p:nvPr/>
        </p:nvPicPr>
        <p:blipFill>
          <a:blip r:embed="rId2"/>
          <a:stretch>
            <a:fillRect/>
          </a:stretch>
        </p:blipFill>
        <p:spPr>
          <a:xfrm>
            <a:off x="123986" y="5517594"/>
            <a:ext cx="3060457" cy="2133132"/>
          </a:xfrm>
          <a:prstGeom prst="rect">
            <a:avLst/>
          </a:prstGeom>
        </p:spPr>
      </p:pic>
    </p:spTree>
    <p:extLst>
      <p:ext uri="{BB962C8B-B14F-4D97-AF65-F5344CB8AC3E}">
        <p14:creationId xmlns:p14="http://schemas.microsoft.com/office/powerpoint/2010/main" val="334313851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7421" y="300251"/>
            <a:ext cx="11778018" cy="6387152"/>
          </a:xfrm>
        </p:spPr>
        <p:txBody>
          <a:bodyPr>
            <a:normAutofit/>
          </a:bodyPr>
          <a:lstStyle/>
          <a:p>
            <a:pPr algn="just">
              <a:lnSpc>
                <a:spcPct val="150000"/>
              </a:lnSpc>
            </a:pPr>
            <a:r>
              <a:rPr lang="fa-IR" sz="3200" b="1" dirty="0" smtClean="0">
                <a:solidFill>
                  <a:srgbClr val="C00000"/>
                </a:solidFill>
                <a:effectLst>
                  <a:outerShdw blurRad="38100" dist="38100" dir="2700000" algn="tl">
                    <a:srgbClr val="000000">
                      <a:alpha val="43137"/>
                    </a:srgbClr>
                  </a:outerShdw>
                </a:effectLst>
                <a:cs typeface="B Lotus" panose="00000400000000000000" pitchFamily="2" charset="-78"/>
              </a:rPr>
              <a:t>زمانیکه </a:t>
            </a:r>
            <a:r>
              <a:rPr lang="fa-IR" sz="3200" b="1" dirty="0">
                <a:solidFill>
                  <a:srgbClr val="C00000"/>
                </a:solidFill>
                <a:effectLst>
                  <a:outerShdw blurRad="38100" dist="38100" dir="2700000" algn="tl">
                    <a:srgbClr val="000000">
                      <a:alpha val="43137"/>
                    </a:srgbClr>
                  </a:outerShdw>
                </a:effectLst>
                <a:cs typeface="B Lotus" panose="00000400000000000000" pitchFamily="2" charset="-78"/>
              </a:rPr>
              <a:t>شخصی از لحاظ هیجانی با ثبات بوده، میتواند پیوند عاطفی خوبی با همسر و اطرافیان برقرار نماید. </a:t>
            </a:r>
            <a:endParaRPr lang="fa-IR" sz="3200" b="1" dirty="0" smtClean="0">
              <a:solidFill>
                <a:srgbClr val="C00000"/>
              </a:solidFill>
              <a:effectLst>
                <a:outerShdw blurRad="38100" dist="38100" dir="2700000" algn="tl">
                  <a:srgbClr val="000000">
                    <a:alpha val="43137"/>
                  </a:srgbClr>
                </a:outerShdw>
              </a:effectLst>
              <a:cs typeface="B Lotus" panose="00000400000000000000" pitchFamily="2" charset="-78"/>
            </a:endParaRPr>
          </a:p>
          <a:p>
            <a:pPr algn="just">
              <a:lnSpc>
                <a:spcPct val="150000"/>
              </a:lnSpc>
            </a:pPr>
            <a:r>
              <a:rPr lang="fa-IR" sz="3200" b="1" dirty="0" smtClean="0">
                <a:solidFill>
                  <a:srgbClr val="002060"/>
                </a:solidFill>
                <a:cs typeface="B Lotus" panose="00000400000000000000" pitchFamily="2" charset="-78"/>
              </a:rPr>
              <a:t>شور </a:t>
            </a:r>
            <a:r>
              <a:rPr lang="fa-IR" sz="3200" b="1" dirty="0">
                <a:solidFill>
                  <a:srgbClr val="002060"/>
                </a:solidFill>
                <a:cs typeface="B Lotus" panose="00000400000000000000" pitchFamily="2" charset="-78"/>
              </a:rPr>
              <a:t>و شوق، محبت، توجه، نوازشهای کلامی و غیرکلامی داشته و اضطراب، غمگینی و خلق پایین نداشته باشد. </a:t>
            </a:r>
            <a:endParaRPr lang="fa-IR" sz="3200" b="1" dirty="0" smtClean="0">
              <a:solidFill>
                <a:srgbClr val="002060"/>
              </a:solidFill>
              <a:cs typeface="B Lotus" panose="00000400000000000000" pitchFamily="2" charset="-78"/>
            </a:endParaRPr>
          </a:p>
          <a:p>
            <a:pPr algn="just">
              <a:lnSpc>
                <a:spcPct val="150000"/>
              </a:lnSpc>
            </a:pPr>
            <a:r>
              <a:rPr lang="fa-IR" sz="3600" b="1" dirty="0" smtClean="0">
                <a:solidFill>
                  <a:srgbClr val="00B0F0"/>
                </a:solidFill>
                <a:cs typeface="B Lotus" panose="00000400000000000000" pitchFamily="2" charset="-78"/>
              </a:rPr>
              <a:t>علاوه بر آمادگی و ثبات هیجانی از استقلال عاطفی نیز برخوردار باشد. </a:t>
            </a:r>
          </a:p>
          <a:p>
            <a:pPr algn="just">
              <a:lnSpc>
                <a:spcPct val="150000"/>
              </a:lnSpc>
            </a:pPr>
            <a:r>
              <a:rPr lang="fa-IR" sz="3200" b="1" dirty="0" smtClean="0">
                <a:solidFill>
                  <a:srgbClr val="7030A0"/>
                </a:solidFill>
                <a:cs typeface="B Lotus" panose="00000400000000000000" pitchFamily="2" charset="-78"/>
              </a:rPr>
              <a:t>به این معنا که وابستگیهای بیمارگونه، مانند وابستگی شدید و مرضی به والدین و یا افراد غیر نداشته باشد. </a:t>
            </a:r>
            <a:endParaRPr lang="fa-IR" sz="3200" b="1" dirty="0">
              <a:solidFill>
                <a:srgbClr val="7030A0"/>
              </a:solidFill>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177421" y="5518478"/>
            <a:ext cx="3060457" cy="2133132"/>
          </a:xfrm>
          <a:prstGeom prst="rect">
            <a:avLst/>
          </a:prstGeom>
        </p:spPr>
      </p:pic>
    </p:spTree>
    <p:extLst>
      <p:ext uri="{BB962C8B-B14F-4D97-AF65-F5344CB8AC3E}">
        <p14:creationId xmlns:p14="http://schemas.microsoft.com/office/powerpoint/2010/main" val="31755790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0125" y="193184"/>
            <a:ext cx="11914495" cy="6521516"/>
          </a:xfrm>
        </p:spPr>
        <p:txBody>
          <a:bodyPr>
            <a:normAutofit lnSpcReduction="10000"/>
          </a:bodyPr>
          <a:lstStyle/>
          <a:p>
            <a:pPr algn="just">
              <a:lnSpc>
                <a:spcPct val="200000"/>
              </a:lnSpc>
              <a:buFont typeface="Wingdings" panose="05000000000000000000" pitchFamily="2" charset="2"/>
              <a:buChar char="§"/>
            </a:pPr>
            <a:r>
              <a:rPr lang="fa-IR" sz="3600" b="1" dirty="0" smtClean="0">
                <a:solidFill>
                  <a:srgbClr val="FF0000"/>
                </a:solidFill>
                <a:cs typeface="B Lotus" panose="00000400000000000000" pitchFamily="2" charset="-78"/>
              </a:rPr>
              <a:t> نگارش </a:t>
            </a:r>
            <a:r>
              <a:rPr lang="fa-IR" sz="3600" b="1" dirty="0">
                <a:solidFill>
                  <a:srgbClr val="FF0000"/>
                </a:solidFill>
                <a:cs typeface="B Lotus" panose="00000400000000000000" pitchFamily="2" charset="-78"/>
              </a:rPr>
              <a:t>کتاب بخاطر اهمیت و پیچیدگی موضوع </a:t>
            </a:r>
            <a:r>
              <a:rPr lang="fa-IR" sz="3600" b="1" dirty="0" smtClean="0">
                <a:solidFill>
                  <a:srgbClr val="FF0000"/>
                </a:solidFill>
                <a:cs typeface="B Lotus" panose="00000400000000000000" pitchFamily="2" charset="-78"/>
              </a:rPr>
              <a:t>ازدواج،2/5سال </a:t>
            </a:r>
            <a:r>
              <a:rPr lang="fa-IR" sz="3600" b="1" dirty="0">
                <a:solidFill>
                  <a:srgbClr val="FF0000"/>
                </a:solidFill>
                <a:cs typeface="B Lotus" panose="00000400000000000000" pitchFamily="2" charset="-78"/>
              </a:rPr>
              <a:t>زمان برده </a:t>
            </a:r>
            <a:r>
              <a:rPr lang="fa-IR" sz="3600" dirty="0">
                <a:cs typeface="B Lotus" panose="00000400000000000000" pitchFamily="2" charset="-78"/>
              </a:rPr>
              <a:t>و بخش زیادی از کتاب، تألیف و بخش محدودی اقباس از منابع دیگر میباشد.</a:t>
            </a:r>
          </a:p>
          <a:p>
            <a:pPr algn="just">
              <a:lnSpc>
                <a:spcPct val="200000"/>
              </a:lnSpc>
              <a:buFont typeface="Wingdings" panose="05000000000000000000" pitchFamily="2" charset="2"/>
              <a:buChar char="§"/>
            </a:pPr>
            <a:r>
              <a:rPr lang="fa-IR" sz="3600" dirty="0" smtClean="0">
                <a:cs typeface="B Lotus" panose="00000400000000000000" pitchFamily="2" charset="-78"/>
              </a:rPr>
              <a:t> از </a:t>
            </a:r>
            <a:r>
              <a:rPr lang="fa-IR" sz="3600" dirty="0">
                <a:cs typeface="B Lotus" panose="00000400000000000000" pitchFamily="2" charset="-78"/>
              </a:rPr>
              <a:t>دیگر ویژگیهای برجسته کتاب این بوده که بطور ملموس و کاربردی به مسأله ازدواج و کمک به تصمیم گیری و شیوه های درست انتخاب همسر پرداخته و آموزش پیش از ازدواج را از شکل نظری خارج کرده و به شکلی عینی و کاربردی ارایه نموده ایم. </a:t>
            </a:r>
          </a:p>
          <a:p>
            <a:endParaRPr lang="fa-IR" dirty="0"/>
          </a:p>
        </p:txBody>
      </p:sp>
      <p:pic>
        <p:nvPicPr>
          <p:cNvPr id="4" name="Picture 3"/>
          <p:cNvPicPr>
            <a:picLocks noChangeAspect="1"/>
          </p:cNvPicPr>
          <p:nvPr/>
        </p:nvPicPr>
        <p:blipFill>
          <a:blip r:embed="rId2"/>
          <a:stretch>
            <a:fillRect/>
          </a:stretch>
        </p:blipFill>
        <p:spPr>
          <a:xfrm>
            <a:off x="150125" y="5840059"/>
            <a:ext cx="3060457" cy="2035882"/>
          </a:xfrm>
          <a:prstGeom prst="rect">
            <a:avLst/>
          </a:prstGeom>
        </p:spPr>
      </p:pic>
    </p:spTree>
    <p:extLst>
      <p:ext uri="{BB962C8B-B14F-4D97-AF65-F5344CB8AC3E}">
        <p14:creationId xmlns:p14="http://schemas.microsoft.com/office/powerpoint/2010/main" val="117996857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88333"/>
            <a:ext cx="10515600" cy="626067"/>
          </a:xfrm>
        </p:spPr>
        <p:txBody>
          <a:bodyPr>
            <a:noAutofit/>
          </a:bodyPr>
          <a:lstStyle/>
          <a:p>
            <a:pPr algn="ctr"/>
            <a:r>
              <a:rPr lang="fa-IR" sz="5400" b="1" dirty="0" smtClean="0">
                <a:solidFill>
                  <a:srgbClr val="FF0000"/>
                </a:solidFill>
                <a:cs typeface="B Lotus" panose="00000400000000000000" pitchFamily="2" charset="-78"/>
              </a:rPr>
              <a:t/>
            </a:r>
            <a:br>
              <a:rPr lang="fa-IR" sz="5400" b="1" dirty="0" smtClean="0">
                <a:solidFill>
                  <a:srgbClr val="FF0000"/>
                </a:solidFill>
                <a:cs typeface="B Lotus" panose="00000400000000000000" pitchFamily="2" charset="-78"/>
              </a:rPr>
            </a:br>
            <a:r>
              <a:rPr lang="fa-IR" sz="5400" b="1" dirty="0" smtClean="0">
                <a:solidFill>
                  <a:srgbClr val="FF0000"/>
                </a:solidFill>
                <a:cs typeface="B Lotus" panose="00000400000000000000" pitchFamily="2" charset="-78"/>
              </a:rPr>
              <a:t>آمادگی </a:t>
            </a:r>
            <a:r>
              <a:rPr lang="fa-IR" sz="5400" b="1" dirty="0">
                <a:solidFill>
                  <a:srgbClr val="FF0000"/>
                </a:solidFill>
                <a:cs typeface="B Lotus" panose="00000400000000000000" pitchFamily="2" charset="-78"/>
              </a:rPr>
              <a:t>جنسی </a:t>
            </a:r>
            <a:br>
              <a:rPr lang="fa-IR" sz="5400" b="1" dirty="0">
                <a:solidFill>
                  <a:srgbClr val="FF0000"/>
                </a:solidFill>
                <a:cs typeface="B Lotus" panose="00000400000000000000" pitchFamily="2" charset="-78"/>
              </a:rPr>
            </a:br>
            <a:endParaRPr lang="fa-IR" sz="5400" b="1" dirty="0">
              <a:solidFill>
                <a:srgbClr val="FF0000"/>
              </a:solidFill>
            </a:endParaRPr>
          </a:p>
        </p:txBody>
      </p:sp>
      <p:sp>
        <p:nvSpPr>
          <p:cNvPr id="3" name="Content Placeholder 2"/>
          <p:cNvSpPr>
            <a:spLocks noGrp="1"/>
          </p:cNvSpPr>
          <p:nvPr>
            <p:ph idx="1"/>
          </p:nvPr>
        </p:nvSpPr>
        <p:spPr>
          <a:xfrm>
            <a:off x="0" y="914400"/>
            <a:ext cx="12192000" cy="5943600"/>
          </a:xfrm>
        </p:spPr>
        <p:txBody>
          <a:bodyPr>
            <a:normAutofit fontScale="92500" lnSpcReduction="10000"/>
          </a:bodyPr>
          <a:lstStyle/>
          <a:p>
            <a:pPr>
              <a:lnSpc>
                <a:spcPct val="150000"/>
              </a:lnSpc>
              <a:buFont typeface="Wingdings" panose="05000000000000000000" pitchFamily="2" charset="2"/>
              <a:buChar char="ü"/>
            </a:pPr>
            <a:r>
              <a:rPr lang="fa-IR" b="1" dirty="0" smtClean="0">
                <a:cs typeface="B Lotus" panose="00000400000000000000" pitchFamily="2" charset="-78"/>
              </a:rPr>
              <a:t>روزها </a:t>
            </a:r>
            <a:r>
              <a:rPr lang="fa-IR" b="1" dirty="0">
                <a:cs typeface="B Lotus" panose="00000400000000000000" pitchFamily="2" charset="-78"/>
              </a:rPr>
              <a:t>و ماههای اول ازدواج، تمایلات و کششهای </a:t>
            </a:r>
            <a:r>
              <a:rPr lang="fa-IR" b="1" dirty="0" smtClean="0">
                <a:cs typeface="B Lotus" panose="00000400000000000000" pitchFamily="2" charset="-78"/>
              </a:rPr>
              <a:t>جنسی </a:t>
            </a:r>
            <a:r>
              <a:rPr lang="fa-IR" b="1" dirty="0">
                <a:cs typeface="B Lotus" panose="00000400000000000000" pitchFamily="2" charset="-78"/>
              </a:rPr>
              <a:t>در بالاترین سطح خود قرار داشته و در شکلگیری رضایت جنسی پایدار و رضایت زناشویی بسیار تاثیرگذار است. البته این مساله میتواند در خانمها در روزها و ماههای اول با استرس و اجتناب همراه باشد و لزوم آگاهی طرفین و مخصوصا مرد در انجام فعالیت جنسی بسیار مهم میباشد ، این را باید بدانیم که یکی از عوامل مهم در طلاقها با بررسیهای صورت گرفته، مشکلات افراد در روابط جنسی شان با همسر به دلایل مختلف است</a:t>
            </a:r>
          </a:p>
          <a:p>
            <a:pPr>
              <a:lnSpc>
                <a:spcPct val="150000"/>
              </a:lnSpc>
              <a:buFont typeface="Wingdings" panose="05000000000000000000" pitchFamily="2" charset="2"/>
              <a:buChar char="ü"/>
            </a:pPr>
            <a:r>
              <a:rPr lang="fa-IR" b="1" dirty="0">
                <a:cs typeface="B Lotus" panose="00000400000000000000" pitchFamily="2" charset="-78"/>
              </a:rPr>
              <a:t>طیفی از مشکلات و اختلالات جنسی وجود داشته که باعث نارضایتی از زندگی زناشویی میشود. بررسی این مساله در خود و درصورت وجود مشکل برطرف نمودن آن قبل از ازدواج ضروری میباشد. موارد به ظاهر ساده ای مانند گرم یا سرد مزاجی و موارد مرتبط به ارتباط جنسی مواردی بوده که نیاز بوده به آنها توجه شود تا براساس آن، سطح آمادگی و پاسخگویی در روابط جنسی مشخص شود تا از بروز مشکلات زناشویی به دلیل مشکلات در روابط جنسی پیشگیری شود.</a:t>
            </a:r>
          </a:p>
          <a:p>
            <a:pPr>
              <a:lnSpc>
                <a:spcPct val="150000"/>
              </a:lnSpc>
              <a:buFont typeface="Wingdings" panose="05000000000000000000" pitchFamily="2" charset="2"/>
              <a:buChar char="ü"/>
            </a:pPr>
            <a:endParaRPr lang="fa-IR" b="1" dirty="0"/>
          </a:p>
        </p:txBody>
      </p:sp>
      <p:pic>
        <p:nvPicPr>
          <p:cNvPr id="4" name="Picture 3"/>
          <p:cNvPicPr>
            <a:picLocks noChangeAspect="1"/>
          </p:cNvPicPr>
          <p:nvPr/>
        </p:nvPicPr>
        <p:blipFill>
          <a:blip r:embed="rId2"/>
          <a:stretch>
            <a:fillRect/>
          </a:stretch>
        </p:blipFill>
        <p:spPr>
          <a:xfrm>
            <a:off x="532262" y="6129420"/>
            <a:ext cx="2424607" cy="1457160"/>
          </a:xfrm>
          <a:prstGeom prst="rect">
            <a:avLst/>
          </a:prstGeom>
        </p:spPr>
      </p:pic>
    </p:spTree>
    <p:extLst>
      <p:ext uri="{BB962C8B-B14F-4D97-AF65-F5344CB8AC3E}">
        <p14:creationId xmlns:p14="http://schemas.microsoft.com/office/powerpoint/2010/main" val="7577119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
            <a:ext cx="10515600" cy="1210613"/>
          </a:xfrm>
        </p:spPr>
        <p:txBody>
          <a:bodyPr/>
          <a:lstStyle/>
          <a:p>
            <a:pPr algn="ctr"/>
            <a:r>
              <a:rPr lang="fa-IR" b="1" dirty="0">
                <a:solidFill>
                  <a:srgbClr val="FF0000"/>
                </a:solidFill>
                <a:effectLst>
                  <a:outerShdw blurRad="38100" dist="38100" dir="2700000" algn="tl">
                    <a:srgbClr val="000000">
                      <a:alpha val="43137"/>
                    </a:srgbClr>
                  </a:outerShdw>
                </a:effectLst>
                <a:cs typeface="B Lotus" panose="00000400000000000000" pitchFamily="2" charset="-78"/>
              </a:rPr>
              <a:t>مشکلات و اختلالات جنسی </a:t>
            </a:r>
          </a:p>
        </p:txBody>
      </p:sp>
      <p:sp>
        <p:nvSpPr>
          <p:cNvPr id="3" name="Content Placeholder 2"/>
          <p:cNvSpPr>
            <a:spLocks noGrp="1"/>
          </p:cNvSpPr>
          <p:nvPr>
            <p:ph idx="1"/>
          </p:nvPr>
        </p:nvSpPr>
        <p:spPr>
          <a:xfrm>
            <a:off x="231819" y="873457"/>
            <a:ext cx="11819153" cy="5984543"/>
          </a:xfrm>
        </p:spPr>
        <p:txBody>
          <a:bodyPr/>
          <a:lstStyle/>
          <a:p>
            <a:pPr algn="just">
              <a:lnSpc>
                <a:spcPct val="150000"/>
              </a:lnSpc>
            </a:pPr>
            <a:r>
              <a:rPr lang="fa-IR" sz="3200" b="1" dirty="0">
                <a:cs typeface="B Lotus" panose="00000400000000000000" pitchFamily="2" charset="-78"/>
              </a:rPr>
              <a:t>طیفی از مشکلات و اختلالات جنسی وجود داشته که باعث نارضایتی از زندگی زناشویی میشود. بررسی این مساله در خود و درصورت وجود مشکل برطرف نمودن آن قبل از ازدواج ضروری میباشد. </a:t>
            </a:r>
            <a:endParaRPr lang="fa-IR" sz="3200" b="1" dirty="0" smtClean="0">
              <a:cs typeface="B Lotus" panose="00000400000000000000" pitchFamily="2" charset="-78"/>
            </a:endParaRPr>
          </a:p>
          <a:p>
            <a:pPr algn="just">
              <a:lnSpc>
                <a:spcPct val="150000"/>
              </a:lnSpc>
            </a:pPr>
            <a:r>
              <a:rPr lang="fa-IR" sz="3200" b="1" dirty="0" smtClean="0">
                <a:cs typeface="B Lotus" panose="00000400000000000000" pitchFamily="2" charset="-78"/>
              </a:rPr>
              <a:t>موارد </a:t>
            </a:r>
            <a:r>
              <a:rPr lang="fa-IR" sz="3200" b="1" dirty="0">
                <a:cs typeface="B Lotus" panose="00000400000000000000" pitchFamily="2" charset="-78"/>
              </a:rPr>
              <a:t>به ظاهر ساده ای مانند گرم یا سرد مزاجی و موارد مرتبط به ارتباط جنسی مواردی بوده که نیاز بوده به آنها توجه شود تا براساس آن، سطح آمادگی و پاسخگویی در روابط جنسی مشخص شود تا از بروز مشکلات زناشویی به دلیل مشکلات در روابط جنسی پیشگیری شود.</a:t>
            </a:r>
          </a:p>
          <a:p>
            <a:endParaRPr lang="fa-IR" dirty="0"/>
          </a:p>
        </p:txBody>
      </p:sp>
      <p:pic>
        <p:nvPicPr>
          <p:cNvPr id="4" name="Picture 3"/>
          <p:cNvPicPr>
            <a:picLocks noChangeAspect="1"/>
          </p:cNvPicPr>
          <p:nvPr/>
        </p:nvPicPr>
        <p:blipFill>
          <a:blip r:embed="rId2"/>
          <a:stretch>
            <a:fillRect/>
          </a:stretch>
        </p:blipFill>
        <p:spPr>
          <a:xfrm>
            <a:off x="341194" y="5573069"/>
            <a:ext cx="3060457" cy="2133132"/>
          </a:xfrm>
          <a:prstGeom prst="rect">
            <a:avLst/>
          </a:prstGeom>
        </p:spPr>
      </p:pic>
    </p:spTree>
    <p:extLst>
      <p:ext uri="{BB962C8B-B14F-4D97-AF65-F5344CB8AC3E}">
        <p14:creationId xmlns:p14="http://schemas.microsoft.com/office/powerpoint/2010/main" val="3396796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18364"/>
            <a:ext cx="12192000" cy="6639636"/>
          </a:xfrm>
        </p:spPr>
        <p:txBody>
          <a:bodyPr>
            <a:normAutofit/>
          </a:bodyPr>
          <a:lstStyle/>
          <a:p>
            <a:pPr>
              <a:lnSpc>
                <a:spcPct val="200000"/>
              </a:lnSpc>
              <a:buFont typeface="Wingdings" panose="05000000000000000000" pitchFamily="2" charset="2"/>
              <a:buChar char="ü"/>
            </a:pPr>
            <a:r>
              <a:rPr lang="fa-IR" sz="4400" b="1" dirty="0">
                <a:solidFill>
                  <a:srgbClr val="0070C0"/>
                </a:solidFill>
                <a:cs typeface="B Lotus" panose="00000400000000000000" pitchFamily="2" charset="-78"/>
              </a:rPr>
              <a:t>بنابراین افرادیکه دارای اختلالات و یا مشکلاتی در زمینه رفتار جنسی بوده، نیاز داشته قبل از ازدواج با کمک متخصص، بهبودی خود را بدست آورند و سپس ازدواج نمایند.</a:t>
            </a:r>
          </a:p>
        </p:txBody>
      </p:sp>
      <p:pic>
        <p:nvPicPr>
          <p:cNvPr id="4" name="Picture 3"/>
          <p:cNvPicPr>
            <a:picLocks noChangeAspect="1"/>
          </p:cNvPicPr>
          <p:nvPr/>
        </p:nvPicPr>
        <p:blipFill>
          <a:blip r:embed="rId2"/>
          <a:stretch>
            <a:fillRect/>
          </a:stretch>
        </p:blipFill>
        <p:spPr>
          <a:xfrm>
            <a:off x="313899" y="5545774"/>
            <a:ext cx="3060457" cy="2133132"/>
          </a:xfrm>
          <a:prstGeom prst="rect">
            <a:avLst/>
          </a:prstGeom>
        </p:spPr>
      </p:pic>
    </p:spTree>
    <p:extLst>
      <p:ext uri="{BB962C8B-B14F-4D97-AF65-F5344CB8AC3E}">
        <p14:creationId xmlns:p14="http://schemas.microsoft.com/office/powerpoint/2010/main" val="19432553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0376"/>
            <a:ext cx="10515600" cy="721600"/>
          </a:xfrm>
        </p:spPr>
        <p:txBody>
          <a:bodyPr>
            <a:noAutofit/>
          </a:bodyPr>
          <a:lstStyle/>
          <a:p>
            <a:pPr algn="ctr"/>
            <a:r>
              <a:rPr lang="fa-IR" sz="5400" b="1" dirty="0" smtClean="0">
                <a:solidFill>
                  <a:srgbClr val="C00000"/>
                </a:solidFill>
                <a:effectLst>
                  <a:outerShdw blurRad="38100" dist="38100" dir="2700000" algn="tl">
                    <a:srgbClr val="000000">
                      <a:alpha val="43137"/>
                    </a:srgbClr>
                  </a:outerShdw>
                </a:effectLst>
                <a:cs typeface="B Lotus" panose="00000400000000000000" pitchFamily="2" charset="-78"/>
              </a:rPr>
              <a:t> آمادگی </a:t>
            </a:r>
            <a:r>
              <a:rPr lang="fa-IR" sz="5400" b="1" dirty="0">
                <a:solidFill>
                  <a:srgbClr val="C00000"/>
                </a:solidFill>
                <a:effectLst>
                  <a:outerShdw blurRad="38100" dist="38100" dir="2700000" algn="tl">
                    <a:srgbClr val="000000">
                      <a:alpha val="43137"/>
                    </a:srgbClr>
                  </a:outerShdw>
                </a:effectLst>
                <a:cs typeface="B Lotus" panose="00000400000000000000" pitchFamily="2" charset="-78"/>
              </a:rPr>
              <a:t>مالی </a:t>
            </a:r>
          </a:p>
        </p:txBody>
      </p:sp>
      <p:sp>
        <p:nvSpPr>
          <p:cNvPr id="3" name="Content Placeholder 2"/>
          <p:cNvSpPr>
            <a:spLocks noGrp="1"/>
          </p:cNvSpPr>
          <p:nvPr>
            <p:ph idx="1"/>
          </p:nvPr>
        </p:nvSpPr>
        <p:spPr>
          <a:xfrm>
            <a:off x="0" y="1171976"/>
            <a:ext cx="11996381" cy="5686024"/>
          </a:xfrm>
        </p:spPr>
        <p:txBody>
          <a:bodyPr/>
          <a:lstStyle/>
          <a:p>
            <a:pPr algn="just">
              <a:lnSpc>
                <a:spcPct val="150000"/>
              </a:lnSpc>
            </a:pPr>
            <a:r>
              <a:rPr lang="fa-IR" b="1" dirty="0" smtClean="0">
                <a:cs typeface="B Lotus" panose="00000400000000000000" pitchFamily="2" charset="-78"/>
              </a:rPr>
              <a:t>برای </a:t>
            </a:r>
            <a:r>
              <a:rPr lang="fa-IR" b="1" dirty="0">
                <a:cs typeface="B Lotus" panose="00000400000000000000" pitchFamily="2" charset="-78"/>
              </a:rPr>
              <a:t>شروع زندگی مشترک لازم </a:t>
            </a:r>
            <a:r>
              <a:rPr lang="fa-IR" b="1" dirty="0" smtClean="0">
                <a:cs typeface="B Lotus" panose="00000400000000000000" pitchFamily="2" charset="-78"/>
              </a:rPr>
              <a:t>بوده </a:t>
            </a:r>
            <a:r>
              <a:rPr lang="fa-IR" b="1" dirty="0">
                <a:cs typeface="B Lotus" panose="00000400000000000000" pitchFamily="2" charset="-78"/>
              </a:rPr>
              <a:t>طرفین با آرامش خاطر وارد ازدواج شوند؛ یکی از این عوامل موثر، آمادگی مالی است. ازدواج هزینه های مالی را برای انسان ایجاد میکند. درصورتیکه این آمادگی وجود نداشته موجب تنش بین زن و شوهر شده، انرژی زیادی را از زن و مرد گرفته و دیگر جنبه های ارتباطی مانند رابطه عاطفی و رابطه جنسی را تحت شعاع خود قرار میدهد. </a:t>
            </a:r>
            <a:endParaRPr lang="fa-IR" b="1" dirty="0" smtClean="0">
              <a:cs typeface="B Lotus" panose="00000400000000000000" pitchFamily="2" charset="-78"/>
            </a:endParaRPr>
          </a:p>
          <a:p>
            <a:pPr algn="just">
              <a:lnSpc>
                <a:spcPct val="150000"/>
              </a:lnSpc>
            </a:pPr>
            <a:r>
              <a:rPr lang="fa-IR" b="1" dirty="0" smtClean="0">
                <a:cs typeface="B Lotus" panose="00000400000000000000" pitchFamily="2" charset="-78"/>
              </a:rPr>
              <a:t>این </a:t>
            </a:r>
            <a:r>
              <a:rPr lang="fa-IR" b="1" dirty="0">
                <a:cs typeface="B Lotus" panose="00000400000000000000" pitchFamily="2" charset="-78"/>
              </a:rPr>
              <a:t>مسأله در مردان که در جامعه نقش تأمین کننده هزینه های زندگی را بر عهده داشته، بیشتر دیده میشود. ثبات شغلی و درآمد کافی برای تشکیل زندگی نه در حد ایده ال، بلکه درحد معمول و بهنجار، از اهمیت ویژه ای برخوردار است.</a:t>
            </a:r>
          </a:p>
          <a:p>
            <a:endParaRPr lang="fa-IR" dirty="0"/>
          </a:p>
        </p:txBody>
      </p:sp>
      <p:pic>
        <p:nvPicPr>
          <p:cNvPr id="4" name="Picture 3"/>
          <p:cNvPicPr>
            <a:picLocks noChangeAspect="1"/>
          </p:cNvPicPr>
          <p:nvPr/>
        </p:nvPicPr>
        <p:blipFill>
          <a:blip r:embed="rId2"/>
          <a:stretch>
            <a:fillRect/>
          </a:stretch>
        </p:blipFill>
        <p:spPr>
          <a:xfrm>
            <a:off x="136478" y="5654957"/>
            <a:ext cx="3060457" cy="2133132"/>
          </a:xfrm>
          <a:prstGeom prst="rect">
            <a:avLst/>
          </a:prstGeom>
        </p:spPr>
      </p:pic>
    </p:spTree>
    <p:extLst>
      <p:ext uri="{BB962C8B-B14F-4D97-AF65-F5344CB8AC3E}">
        <p14:creationId xmlns:p14="http://schemas.microsoft.com/office/powerpoint/2010/main" val="246588565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5125" y="122831"/>
            <a:ext cx="10515600" cy="1009934"/>
          </a:xfrm>
        </p:spPr>
        <p:txBody>
          <a:bodyPr>
            <a:normAutofit/>
          </a:bodyPr>
          <a:lstStyle/>
          <a:p>
            <a:pPr algn="ctr"/>
            <a:r>
              <a:rPr lang="fa-IR" b="1" dirty="0">
                <a:solidFill>
                  <a:srgbClr val="FF0000"/>
                </a:solidFill>
                <a:effectLst>
                  <a:outerShdw blurRad="38100" dist="38100" dir="2700000" algn="tl">
                    <a:srgbClr val="000000">
                      <a:alpha val="43137"/>
                    </a:srgbClr>
                  </a:outerShdw>
                </a:effectLst>
                <a:cs typeface="B Lotus" panose="00000400000000000000" pitchFamily="2" charset="-78"/>
              </a:rPr>
              <a:t>آمادگی ارتباط </a:t>
            </a:r>
            <a:r>
              <a:rPr lang="fa-IR" b="1" dirty="0" smtClean="0">
                <a:solidFill>
                  <a:srgbClr val="FF0000"/>
                </a:solidFill>
                <a:effectLst>
                  <a:outerShdw blurRad="38100" dist="38100" dir="2700000" algn="tl">
                    <a:srgbClr val="000000">
                      <a:alpha val="43137"/>
                    </a:srgbClr>
                  </a:outerShdw>
                </a:effectLst>
                <a:cs typeface="B Lotus" panose="00000400000000000000" pitchFamily="2" charset="-78"/>
              </a:rPr>
              <a:t>اجتماعی</a:t>
            </a:r>
            <a:endParaRPr lang="fa-IR" b="1" dirty="0">
              <a:solidFill>
                <a:srgbClr val="FF0000"/>
              </a:solidFill>
              <a:effectLst>
                <a:outerShdw blurRad="38100" dist="38100" dir="2700000" algn="tl">
                  <a:srgbClr val="000000">
                    <a:alpha val="43137"/>
                  </a:srgbClr>
                </a:outerShdw>
              </a:effectLst>
              <a:cs typeface="B Lotus" panose="00000400000000000000" pitchFamily="2" charset="-78"/>
            </a:endParaRPr>
          </a:p>
        </p:txBody>
      </p:sp>
      <p:sp>
        <p:nvSpPr>
          <p:cNvPr id="3" name="Content Placeholder 2"/>
          <p:cNvSpPr>
            <a:spLocks noGrp="1"/>
          </p:cNvSpPr>
          <p:nvPr>
            <p:ph idx="1"/>
          </p:nvPr>
        </p:nvSpPr>
        <p:spPr>
          <a:xfrm>
            <a:off x="168498" y="978794"/>
            <a:ext cx="12023502" cy="5879206"/>
          </a:xfrm>
        </p:spPr>
        <p:txBody>
          <a:bodyPr>
            <a:normAutofit fontScale="92500"/>
          </a:bodyPr>
          <a:lstStyle/>
          <a:p>
            <a:pPr algn="just">
              <a:lnSpc>
                <a:spcPct val="150000"/>
              </a:lnSpc>
              <a:buFont typeface="Wingdings" panose="05000000000000000000" pitchFamily="2" charset="2"/>
              <a:buChar char="q"/>
            </a:pPr>
            <a:r>
              <a:rPr lang="fa-IR" sz="3600" b="1" dirty="0" smtClean="0">
                <a:cs typeface="B Lotus" panose="00000400000000000000" pitchFamily="2" charset="-78"/>
              </a:rPr>
              <a:t>یکی </a:t>
            </a:r>
            <a:r>
              <a:rPr lang="fa-IR" sz="3600" b="1" dirty="0">
                <a:cs typeface="B Lotus" panose="00000400000000000000" pitchFamily="2" charset="-78"/>
              </a:rPr>
              <a:t>دیگر از آمادگیهای فردی، آمادگی ارتباط اجتماعی است. ازدواج به تعبیری به معنای ارتباطی بین فرد و دیگران است. از همسر گرفته تا خانواده همسر ومجموعه ای از افراد که بواسطه ازدواج، ارتباط را اجتناب ناپذیر نموده است</a:t>
            </a:r>
            <a:r>
              <a:rPr lang="fa-IR" sz="3600" b="1" dirty="0" smtClean="0">
                <a:cs typeface="B Lotus" panose="00000400000000000000" pitchFamily="2" charset="-78"/>
              </a:rPr>
              <a:t>.</a:t>
            </a:r>
          </a:p>
          <a:p>
            <a:pPr algn="just">
              <a:lnSpc>
                <a:spcPct val="150000"/>
              </a:lnSpc>
              <a:buFont typeface="Wingdings" panose="05000000000000000000" pitchFamily="2" charset="2"/>
              <a:buChar char="q"/>
            </a:pPr>
            <a:r>
              <a:rPr lang="fa-IR" sz="3600" b="1" dirty="0" smtClean="0">
                <a:cs typeface="B Lotus" panose="00000400000000000000" pitchFamily="2" charset="-78"/>
              </a:rPr>
              <a:t> </a:t>
            </a:r>
            <a:r>
              <a:rPr lang="fa-IR" sz="3600" b="1" dirty="0">
                <a:cs typeface="B Lotus" panose="00000400000000000000" pitchFamily="2" charset="-78"/>
              </a:rPr>
              <a:t>آمادگی ارتباط اجتماعی یکی از مهمترین آمادگیهایی بوده که نقش مهمی در آمادگی فردی و ازدواج موفق دارد. ارتباط به دو شکل کلامی و غیرکلامی است. زمانیکه فردی قصد ازدواج میکند در ارتباط مستقیم با همسر و خانواده همسر و افراد نزدیک قرار میگیرد. </a:t>
            </a:r>
          </a:p>
          <a:p>
            <a:endParaRPr lang="fa-IR" dirty="0"/>
          </a:p>
        </p:txBody>
      </p:sp>
      <p:pic>
        <p:nvPicPr>
          <p:cNvPr id="4" name="Picture 3"/>
          <p:cNvPicPr>
            <a:picLocks noChangeAspect="1"/>
          </p:cNvPicPr>
          <p:nvPr/>
        </p:nvPicPr>
        <p:blipFill>
          <a:blip r:embed="rId2"/>
          <a:stretch>
            <a:fillRect/>
          </a:stretch>
        </p:blipFill>
        <p:spPr>
          <a:xfrm>
            <a:off x="168498" y="5580831"/>
            <a:ext cx="3060457" cy="2133132"/>
          </a:xfrm>
          <a:prstGeom prst="rect">
            <a:avLst/>
          </a:prstGeom>
        </p:spPr>
      </p:pic>
    </p:spTree>
    <p:extLst>
      <p:ext uri="{BB962C8B-B14F-4D97-AF65-F5344CB8AC3E}">
        <p14:creationId xmlns:p14="http://schemas.microsoft.com/office/powerpoint/2010/main" val="287200889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0905" y="317431"/>
            <a:ext cx="10515600" cy="1293005"/>
          </a:xfrm>
        </p:spPr>
        <p:txBody>
          <a:bodyPr>
            <a:noAutofit/>
          </a:bodyPr>
          <a:lstStyle/>
          <a:p>
            <a:pPr algn="ctr"/>
            <a:r>
              <a:rPr lang="fa-IR" sz="4800" b="1" dirty="0" smtClean="0">
                <a:solidFill>
                  <a:srgbClr val="FF0000"/>
                </a:solidFill>
                <a:cs typeface="B Lotus" panose="00000400000000000000" pitchFamily="2" charset="-78"/>
              </a:rPr>
              <a:t/>
            </a:r>
            <a:br>
              <a:rPr lang="fa-IR" sz="4800" b="1" dirty="0" smtClean="0">
                <a:solidFill>
                  <a:srgbClr val="FF0000"/>
                </a:solidFill>
                <a:cs typeface="B Lotus" panose="00000400000000000000" pitchFamily="2" charset="-78"/>
              </a:rPr>
            </a:br>
            <a:r>
              <a:rPr lang="fa-IR" sz="4800" b="1" dirty="0">
                <a:cs typeface="B Lotus" panose="00000400000000000000" pitchFamily="2" charset="-78"/>
              </a:rPr>
              <a:t>پنجمین </a:t>
            </a:r>
            <a:r>
              <a:rPr lang="fa-IR" sz="4800" b="1" dirty="0" smtClean="0">
                <a:cs typeface="B Lotus" panose="00000400000000000000" pitchFamily="2" charset="-78"/>
              </a:rPr>
              <a:t>گام:  </a:t>
            </a:r>
            <a:r>
              <a:rPr lang="fa-IR" sz="4800" b="1" dirty="0" smtClean="0">
                <a:solidFill>
                  <a:srgbClr val="FF0000"/>
                </a:solidFill>
                <a:cs typeface="B Lotus" panose="00000400000000000000" pitchFamily="2" charset="-78"/>
              </a:rPr>
              <a:t>آمادگی </a:t>
            </a:r>
            <a:r>
              <a:rPr lang="fa-IR" sz="4800" b="1" dirty="0">
                <a:solidFill>
                  <a:srgbClr val="FF0000"/>
                </a:solidFill>
                <a:cs typeface="B Lotus" panose="00000400000000000000" pitchFamily="2" charset="-78"/>
              </a:rPr>
              <a:t>خانوادگی</a:t>
            </a:r>
            <a:br>
              <a:rPr lang="fa-IR" sz="4800" b="1" dirty="0">
                <a:solidFill>
                  <a:srgbClr val="FF0000"/>
                </a:solidFill>
                <a:cs typeface="B Lotus" panose="00000400000000000000" pitchFamily="2" charset="-78"/>
              </a:rPr>
            </a:br>
            <a:endParaRPr lang="fa-IR" sz="4800" b="1" dirty="0">
              <a:solidFill>
                <a:srgbClr val="FF0000"/>
              </a:solidFill>
              <a:cs typeface="B Lotus" panose="00000400000000000000" pitchFamily="2" charset="-78"/>
            </a:endParaRPr>
          </a:p>
        </p:txBody>
      </p:sp>
      <p:sp>
        <p:nvSpPr>
          <p:cNvPr id="3" name="Content Placeholder 2"/>
          <p:cNvSpPr>
            <a:spLocks noGrp="1"/>
          </p:cNvSpPr>
          <p:nvPr>
            <p:ph idx="1"/>
          </p:nvPr>
        </p:nvSpPr>
        <p:spPr>
          <a:xfrm>
            <a:off x="122829" y="1378424"/>
            <a:ext cx="11955439" cy="5316644"/>
          </a:xfrm>
        </p:spPr>
        <p:txBody>
          <a:bodyPr/>
          <a:lstStyle/>
          <a:p>
            <a:pPr algn="just">
              <a:lnSpc>
                <a:spcPct val="200000"/>
              </a:lnSpc>
              <a:buFont typeface="Wingdings" panose="05000000000000000000" pitchFamily="2" charset="2"/>
              <a:buChar char="§"/>
            </a:pPr>
            <a:r>
              <a:rPr lang="fa-IR" b="1" dirty="0" smtClean="0">
                <a:cs typeface="B Lotus" panose="00000400000000000000" pitchFamily="2" charset="-78"/>
              </a:rPr>
              <a:t>با توجه به اینکه ازدواج در بطن خانواده روی داده و افراد در فرایند ازدواج و بعد از ازدواج ارتباطات زیادی با خانواده های یکدیگر داشته، نقش و آمادگی خانواده در کمک به ایجاد و شکل گیری ازدواجی موفق بسیار موثر است. </a:t>
            </a:r>
          </a:p>
          <a:p>
            <a:pPr algn="just">
              <a:lnSpc>
                <a:spcPct val="200000"/>
              </a:lnSpc>
              <a:buFont typeface="Wingdings" panose="05000000000000000000" pitchFamily="2" charset="2"/>
              <a:buChar char="§"/>
            </a:pPr>
            <a:r>
              <a:rPr lang="fa-IR" b="1" dirty="0" smtClean="0">
                <a:cs typeface="B Lotus" panose="00000400000000000000" pitchFamily="2" charset="-78"/>
              </a:rPr>
              <a:t>زمانیکه فرد ازدواج نموده، نه تنها او ازدواج کرده، بلکه مجموعه خانواده نیز تعامل و ارتباط زیادی با طرف مقابل و خانواده وی برقرار میکنند</a:t>
            </a:r>
            <a:endParaRPr lang="fa-IR" dirty="0"/>
          </a:p>
        </p:txBody>
      </p:sp>
      <p:pic>
        <p:nvPicPr>
          <p:cNvPr id="4" name="Picture 3"/>
          <p:cNvPicPr>
            <a:picLocks noChangeAspect="1"/>
          </p:cNvPicPr>
          <p:nvPr/>
        </p:nvPicPr>
        <p:blipFill>
          <a:blip r:embed="rId2"/>
          <a:stretch>
            <a:fillRect/>
          </a:stretch>
        </p:blipFill>
        <p:spPr>
          <a:xfrm>
            <a:off x="122830" y="5628502"/>
            <a:ext cx="3060457" cy="2133132"/>
          </a:xfrm>
          <a:prstGeom prst="rect">
            <a:avLst/>
          </a:prstGeom>
        </p:spPr>
      </p:pic>
    </p:spTree>
    <p:extLst>
      <p:ext uri="{BB962C8B-B14F-4D97-AF65-F5344CB8AC3E}">
        <p14:creationId xmlns:p14="http://schemas.microsoft.com/office/powerpoint/2010/main" val="177087377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3031"/>
            <a:ext cx="10515600" cy="1587657"/>
          </a:xfrm>
        </p:spPr>
        <p:txBody>
          <a:bodyPr>
            <a:normAutofit/>
          </a:bodyPr>
          <a:lstStyle/>
          <a:p>
            <a:pPr algn="ctr"/>
            <a:r>
              <a:rPr lang="fa-IR" sz="8000" b="1" dirty="0" smtClean="0">
                <a:solidFill>
                  <a:srgbClr val="C00000"/>
                </a:solidFill>
                <a:cs typeface="B Lotus" panose="00000400000000000000" pitchFamily="2" charset="-78"/>
              </a:rPr>
              <a:t>آمادگی خانوادگی</a:t>
            </a:r>
            <a:endParaRPr lang="fa-IR" sz="8000" b="1" dirty="0">
              <a:solidFill>
                <a:srgbClr val="C00000"/>
              </a:solidFill>
              <a:cs typeface="B Lotus" panose="00000400000000000000" pitchFamily="2" charset="-78"/>
            </a:endParaRPr>
          </a:p>
        </p:txBody>
      </p:sp>
      <p:sp>
        <p:nvSpPr>
          <p:cNvPr id="3" name="Content Placeholder 2"/>
          <p:cNvSpPr>
            <a:spLocks noGrp="1"/>
          </p:cNvSpPr>
          <p:nvPr>
            <p:ph idx="1"/>
          </p:nvPr>
        </p:nvSpPr>
        <p:spPr>
          <a:xfrm>
            <a:off x="321971" y="1825624"/>
            <a:ext cx="11603865" cy="5032375"/>
          </a:xfrm>
        </p:spPr>
        <p:txBody>
          <a:bodyPr/>
          <a:lstStyle/>
          <a:p>
            <a:pPr marL="0" indent="0">
              <a:lnSpc>
                <a:spcPct val="150000"/>
              </a:lnSpc>
              <a:buNone/>
            </a:pPr>
            <a:r>
              <a:rPr lang="fa-IR" sz="5400" b="1" dirty="0">
                <a:cs typeface="B Lotus" panose="00000400000000000000" pitchFamily="2" charset="-78"/>
              </a:rPr>
              <a:t>الف) </a:t>
            </a:r>
            <a:r>
              <a:rPr lang="fa-IR" sz="5400" b="1" dirty="0" smtClean="0">
                <a:cs typeface="B Lotus" panose="00000400000000000000" pitchFamily="2" charset="-78"/>
              </a:rPr>
              <a:t>آمادگی </a:t>
            </a:r>
            <a:r>
              <a:rPr lang="fa-IR" sz="5400" b="1" dirty="0">
                <a:cs typeface="B Lotus" panose="00000400000000000000" pitchFamily="2" charset="-78"/>
              </a:rPr>
              <a:t>مالی خانواده</a:t>
            </a:r>
            <a:endParaRPr lang="en-US" sz="5400" dirty="0">
              <a:cs typeface="B Lotus" panose="00000400000000000000" pitchFamily="2" charset="-78"/>
            </a:endParaRPr>
          </a:p>
          <a:p>
            <a:pPr marL="0" indent="0">
              <a:lnSpc>
                <a:spcPct val="150000"/>
              </a:lnSpc>
              <a:buNone/>
            </a:pPr>
            <a:r>
              <a:rPr lang="fa-IR" sz="5400" b="1" dirty="0">
                <a:cs typeface="B Lotus" panose="00000400000000000000" pitchFamily="2" charset="-78"/>
              </a:rPr>
              <a:t>ب) </a:t>
            </a:r>
            <a:r>
              <a:rPr lang="fa-IR" sz="5400" b="1" dirty="0" smtClean="0">
                <a:cs typeface="B Lotus" panose="00000400000000000000" pitchFamily="2" charset="-78"/>
              </a:rPr>
              <a:t>رضایت و پذیرش </a:t>
            </a:r>
            <a:r>
              <a:rPr lang="fa-IR" sz="5400" b="1" dirty="0">
                <a:cs typeface="B Lotus" panose="00000400000000000000" pitchFamily="2" charset="-78"/>
              </a:rPr>
              <a:t>خانواده</a:t>
            </a:r>
            <a:endParaRPr lang="en-US" sz="5400" dirty="0">
              <a:cs typeface="B Lotus" panose="00000400000000000000" pitchFamily="2" charset="-78"/>
            </a:endParaRPr>
          </a:p>
          <a:p>
            <a:pPr marL="0" indent="0">
              <a:lnSpc>
                <a:spcPct val="150000"/>
              </a:lnSpc>
              <a:buNone/>
            </a:pPr>
            <a:r>
              <a:rPr lang="fa-IR" sz="5400" b="1" dirty="0">
                <a:cs typeface="B Lotus" panose="00000400000000000000" pitchFamily="2" charset="-78"/>
              </a:rPr>
              <a:t> ج) عدم </a:t>
            </a:r>
            <a:r>
              <a:rPr lang="fa-IR" sz="5400" b="1" dirty="0" smtClean="0">
                <a:cs typeface="B Lotus" panose="00000400000000000000" pitchFamily="2" charset="-78"/>
              </a:rPr>
              <a:t>تنش و بحران </a:t>
            </a:r>
            <a:r>
              <a:rPr lang="fa-IR" sz="5400" b="1" dirty="0">
                <a:cs typeface="B Lotus" panose="00000400000000000000" pitchFamily="2" charset="-78"/>
              </a:rPr>
              <a:t>در فضای </a:t>
            </a:r>
            <a:r>
              <a:rPr lang="fa-IR" sz="5400" b="1" dirty="0" smtClean="0">
                <a:cs typeface="B Lotus" panose="00000400000000000000" pitchFamily="2" charset="-78"/>
              </a:rPr>
              <a:t>خانواده</a:t>
            </a:r>
          </a:p>
          <a:p>
            <a:pPr marL="0" indent="0">
              <a:lnSpc>
                <a:spcPct val="150000"/>
              </a:lnSpc>
              <a:buNone/>
            </a:pPr>
            <a:endParaRPr lang="en-US" sz="5400" dirty="0"/>
          </a:p>
          <a:p>
            <a:endParaRPr lang="fa-IR" dirty="0"/>
          </a:p>
        </p:txBody>
      </p:sp>
      <p:pic>
        <p:nvPicPr>
          <p:cNvPr id="4" name="Picture 3"/>
          <p:cNvPicPr>
            <a:picLocks noChangeAspect="1"/>
          </p:cNvPicPr>
          <p:nvPr/>
        </p:nvPicPr>
        <p:blipFill>
          <a:blip r:embed="rId2"/>
          <a:stretch>
            <a:fillRect/>
          </a:stretch>
        </p:blipFill>
        <p:spPr>
          <a:xfrm>
            <a:off x="161742" y="5648144"/>
            <a:ext cx="3060457" cy="2133132"/>
          </a:xfrm>
          <a:prstGeom prst="rect">
            <a:avLst/>
          </a:prstGeom>
        </p:spPr>
      </p:pic>
    </p:spTree>
    <p:extLst>
      <p:ext uri="{BB962C8B-B14F-4D97-AF65-F5344CB8AC3E}">
        <p14:creationId xmlns:p14="http://schemas.microsoft.com/office/powerpoint/2010/main" val="245415569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32012"/>
            <a:ext cx="10515600" cy="669509"/>
          </a:xfrm>
        </p:spPr>
        <p:txBody>
          <a:bodyPr>
            <a:normAutofit fontScale="90000"/>
          </a:bodyPr>
          <a:lstStyle/>
          <a:p>
            <a:pPr algn="ctr"/>
            <a:r>
              <a:rPr lang="fa-IR" b="1" dirty="0" smtClean="0">
                <a:solidFill>
                  <a:srgbClr val="FF0000"/>
                </a:solidFill>
                <a:effectLst>
                  <a:outerShdw blurRad="38100" dist="38100" dir="2700000" algn="tl">
                    <a:srgbClr val="000000">
                      <a:alpha val="43137"/>
                    </a:srgbClr>
                  </a:outerShdw>
                </a:effectLst>
                <a:cs typeface="B Lotus" panose="00000400000000000000" pitchFamily="2" charset="-78"/>
              </a:rPr>
              <a:t/>
            </a:r>
            <a:br>
              <a:rPr lang="fa-IR" b="1" dirty="0" smtClean="0">
                <a:solidFill>
                  <a:srgbClr val="FF0000"/>
                </a:solidFill>
                <a:effectLst>
                  <a:outerShdw blurRad="38100" dist="38100" dir="2700000" algn="tl">
                    <a:srgbClr val="000000">
                      <a:alpha val="43137"/>
                    </a:srgbClr>
                  </a:outerShdw>
                </a:effectLst>
                <a:cs typeface="B Lotus" panose="00000400000000000000" pitchFamily="2" charset="-78"/>
              </a:rPr>
            </a:br>
            <a:r>
              <a:rPr lang="fa-IR" b="1" dirty="0" smtClean="0">
                <a:solidFill>
                  <a:srgbClr val="FF0000"/>
                </a:solidFill>
                <a:effectLst>
                  <a:outerShdw blurRad="38100" dist="38100" dir="2700000" algn="tl">
                    <a:srgbClr val="000000">
                      <a:alpha val="43137"/>
                    </a:srgbClr>
                  </a:outerShdw>
                </a:effectLst>
                <a:cs typeface="B Lotus" panose="00000400000000000000" pitchFamily="2" charset="-78"/>
              </a:rPr>
              <a:t>الف</a:t>
            </a:r>
            <a:r>
              <a:rPr lang="fa-IR" b="1" dirty="0">
                <a:solidFill>
                  <a:srgbClr val="FF0000"/>
                </a:solidFill>
                <a:effectLst>
                  <a:outerShdw blurRad="38100" dist="38100" dir="2700000" algn="tl">
                    <a:srgbClr val="000000">
                      <a:alpha val="43137"/>
                    </a:srgbClr>
                  </a:outerShdw>
                </a:effectLst>
                <a:cs typeface="B Lotus" panose="00000400000000000000" pitchFamily="2" charset="-78"/>
              </a:rPr>
              <a:t>) </a:t>
            </a:r>
            <a:r>
              <a:rPr lang="fa-IR" b="1" dirty="0" smtClean="0">
                <a:solidFill>
                  <a:srgbClr val="FF0000"/>
                </a:solidFill>
                <a:effectLst>
                  <a:outerShdw blurRad="38100" dist="38100" dir="2700000" algn="tl">
                    <a:srgbClr val="000000">
                      <a:alpha val="43137"/>
                    </a:srgbClr>
                  </a:outerShdw>
                </a:effectLst>
                <a:cs typeface="B Lotus" panose="00000400000000000000" pitchFamily="2" charset="-78"/>
              </a:rPr>
              <a:t>آمادگی مالی </a:t>
            </a:r>
            <a:r>
              <a:rPr lang="fa-IR" b="1" dirty="0">
                <a:solidFill>
                  <a:srgbClr val="FF0000"/>
                </a:solidFill>
                <a:effectLst>
                  <a:outerShdw blurRad="38100" dist="38100" dir="2700000" algn="tl">
                    <a:srgbClr val="000000">
                      <a:alpha val="43137"/>
                    </a:srgbClr>
                  </a:outerShdw>
                </a:effectLst>
                <a:cs typeface="B Lotus" panose="00000400000000000000" pitchFamily="2" charset="-78"/>
              </a:rPr>
              <a:t>خانواده</a:t>
            </a:r>
            <a:br>
              <a:rPr lang="fa-IR" b="1" dirty="0">
                <a:solidFill>
                  <a:srgbClr val="FF0000"/>
                </a:solidFill>
                <a:effectLst>
                  <a:outerShdw blurRad="38100" dist="38100" dir="2700000" algn="tl">
                    <a:srgbClr val="000000">
                      <a:alpha val="43137"/>
                    </a:srgbClr>
                  </a:outerShdw>
                </a:effectLst>
                <a:cs typeface="B Lotus" panose="00000400000000000000" pitchFamily="2" charset="-78"/>
              </a:rPr>
            </a:br>
            <a:endParaRPr lang="fa-IR" b="1" dirty="0">
              <a:solidFill>
                <a:srgbClr val="FF0000"/>
              </a:solidFill>
              <a:effectLst>
                <a:outerShdw blurRad="38100" dist="38100" dir="2700000" algn="tl">
                  <a:srgbClr val="000000">
                    <a:alpha val="43137"/>
                  </a:srgbClr>
                </a:outerShdw>
              </a:effectLst>
              <a:cs typeface="B Lotus" panose="00000400000000000000" pitchFamily="2" charset="-78"/>
            </a:endParaRPr>
          </a:p>
        </p:txBody>
      </p:sp>
      <p:sp>
        <p:nvSpPr>
          <p:cNvPr id="3" name="Content Placeholder 2"/>
          <p:cNvSpPr>
            <a:spLocks noGrp="1"/>
          </p:cNvSpPr>
          <p:nvPr>
            <p:ph idx="1"/>
          </p:nvPr>
        </p:nvSpPr>
        <p:spPr>
          <a:xfrm>
            <a:off x="77273" y="696037"/>
            <a:ext cx="12037454" cy="6161964"/>
          </a:xfrm>
        </p:spPr>
        <p:txBody>
          <a:bodyPr>
            <a:noAutofit/>
          </a:bodyPr>
          <a:lstStyle/>
          <a:p>
            <a:pPr algn="just">
              <a:lnSpc>
                <a:spcPct val="200000"/>
              </a:lnSpc>
            </a:pPr>
            <a:r>
              <a:rPr lang="fa-IR" sz="4000" b="1" dirty="0" smtClean="0">
                <a:cs typeface="B Lotus" panose="00000400000000000000" pitchFamily="2" charset="-78"/>
              </a:rPr>
              <a:t>آمادگی </a:t>
            </a:r>
            <a:r>
              <a:rPr lang="fa-IR" sz="4000" b="1" dirty="0">
                <a:cs typeface="B Lotus" panose="00000400000000000000" pitchFamily="2" charset="-78"/>
              </a:rPr>
              <a:t>و داشتن شرایط مناسب اقتصادی خانواده، بعنوان تامین کننده بخش عمده ای از هزینه های ازدواج، ضروری است. </a:t>
            </a:r>
            <a:endParaRPr lang="fa-IR" sz="4000" b="1" dirty="0" smtClean="0">
              <a:cs typeface="B Lotus" panose="00000400000000000000" pitchFamily="2" charset="-78"/>
            </a:endParaRPr>
          </a:p>
          <a:p>
            <a:pPr algn="just">
              <a:lnSpc>
                <a:spcPct val="200000"/>
              </a:lnSpc>
            </a:pPr>
            <a:r>
              <a:rPr lang="fa-IR" sz="4000" b="1" dirty="0" smtClean="0">
                <a:cs typeface="B Lotus" panose="00000400000000000000" pitchFamily="2" charset="-78"/>
              </a:rPr>
              <a:t>بخش </a:t>
            </a:r>
            <a:r>
              <a:rPr lang="fa-IR" sz="4000" b="1" dirty="0">
                <a:cs typeface="B Lotus" panose="00000400000000000000" pitchFamily="2" charset="-78"/>
              </a:rPr>
              <a:t>زیادی از هزینه های ازدواج را خانواده تامین نموده و زمانیکه این آمادگی وجود نداشته باشد امکان بروز مشکلات و تنشهای زناشویی بسیار می شود.</a:t>
            </a:r>
          </a:p>
          <a:p>
            <a:pPr>
              <a:lnSpc>
                <a:spcPct val="150000"/>
              </a:lnSpc>
            </a:pPr>
            <a:endParaRPr lang="fa-IR" sz="3200" b="1" dirty="0">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377524" y="6264322"/>
            <a:ext cx="2421154" cy="1495199"/>
          </a:xfrm>
          <a:prstGeom prst="rect">
            <a:avLst/>
          </a:prstGeom>
        </p:spPr>
      </p:pic>
    </p:spTree>
    <p:extLst>
      <p:ext uri="{BB962C8B-B14F-4D97-AF65-F5344CB8AC3E}">
        <p14:creationId xmlns:p14="http://schemas.microsoft.com/office/powerpoint/2010/main" val="157982671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77421"/>
            <a:ext cx="10515600" cy="559559"/>
          </a:xfrm>
        </p:spPr>
        <p:txBody>
          <a:bodyPr>
            <a:noAutofit/>
          </a:bodyPr>
          <a:lstStyle/>
          <a:p>
            <a:pPr algn="ctr"/>
            <a:r>
              <a:rPr lang="fa-IR" sz="3200" b="1" dirty="0" smtClean="0">
                <a:solidFill>
                  <a:srgbClr val="FF0000"/>
                </a:solidFill>
                <a:effectLst>
                  <a:outerShdw blurRad="38100" dist="38100" dir="2700000" algn="tl">
                    <a:srgbClr val="000000">
                      <a:alpha val="43137"/>
                    </a:srgbClr>
                  </a:outerShdw>
                </a:effectLst>
                <a:cs typeface="B Lotus" panose="00000400000000000000" pitchFamily="2" charset="-78"/>
              </a:rPr>
              <a:t/>
            </a:r>
            <a:br>
              <a:rPr lang="fa-IR" sz="3200" b="1" dirty="0" smtClean="0">
                <a:solidFill>
                  <a:srgbClr val="FF0000"/>
                </a:solidFill>
                <a:effectLst>
                  <a:outerShdw blurRad="38100" dist="38100" dir="2700000" algn="tl">
                    <a:srgbClr val="000000">
                      <a:alpha val="43137"/>
                    </a:srgbClr>
                  </a:outerShdw>
                </a:effectLst>
                <a:cs typeface="B Lotus" panose="00000400000000000000" pitchFamily="2" charset="-78"/>
              </a:rPr>
            </a:br>
            <a:r>
              <a:rPr lang="fa-IR" sz="3200" b="1" dirty="0" smtClean="0">
                <a:solidFill>
                  <a:srgbClr val="FF0000"/>
                </a:solidFill>
                <a:effectLst>
                  <a:outerShdw blurRad="38100" dist="38100" dir="2700000" algn="tl">
                    <a:srgbClr val="000000">
                      <a:alpha val="43137"/>
                    </a:srgbClr>
                  </a:outerShdw>
                </a:effectLst>
                <a:cs typeface="B Lotus" panose="00000400000000000000" pitchFamily="2" charset="-78"/>
              </a:rPr>
              <a:t>ب</a:t>
            </a:r>
            <a:r>
              <a:rPr lang="fa-IR" sz="3200" b="1" dirty="0">
                <a:solidFill>
                  <a:srgbClr val="FF0000"/>
                </a:solidFill>
                <a:effectLst>
                  <a:outerShdw blurRad="38100" dist="38100" dir="2700000" algn="tl">
                    <a:srgbClr val="000000">
                      <a:alpha val="43137"/>
                    </a:srgbClr>
                  </a:outerShdw>
                </a:effectLst>
                <a:cs typeface="B Lotus" panose="00000400000000000000" pitchFamily="2" charset="-78"/>
              </a:rPr>
              <a:t>) رضایت و پذیرش </a:t>
            </a:r>
            <a:r>
              <a:rPr lang="fa-IR" sz="3200" b="1" dirty="0" smtClean="0">
                <a:solidFill>
                  <a:srgbClr val="FF0000"/>
                </a:solidFill>
                <a:effectLst>
                  <a:outerShdw blurRad="38100" dist="38100" dir="2700000" algn="tl">
                    <a:srgbClr val="000000">
                      <a:alpha val="43137"/>
                    </a:srgbClr>
                  </a:outerShdw>
                </a:effectLst>
                <a:cs typeface="B Lotus" panose="00000400000000000000" pitchFamily="2" charset="-78"/>
              </a:rPr>
              <a:t>خانواده</a:t>
            </a:r>
            <a:r>
              <a:rPr lang="fa-IR" sz="3200" b="1" dirty="0">
                <a:solidFill>
                  <a:srgbClr val="FF0000"/>
                </a:solidFill>
                <a:effectLst>
                  <a:outerShdw blurRad="38100" dist="38100" dir="2700000" algn="tl">
                    <a:srgbClr val="000000">
                      <a:alpha val="43137"/>
                    </a:srgbClr>
                  </a:outerShdw>
                </a:effectLst>
                <a:cs typeface="B Lotus" panose="00000400000000000000" pitchFamily="2" charset="-78"/>
              </a:rPr>
              <a:t/>
            </a:r>
            <a:br>
              <a:rPr lang="fa-IR" sz="3200" b="1" dirty="0">
                <a:solidFill>
                  <a:srgbClr val="FF0000"/>
                </a:solidFill>
                <a:effectLst>
                  <a:outerShdw blurRad="38100" dist="38100" dir="2700000" algn="tl">
                    <a:srgbClr val="000000">
                      <a:alpha val="43137"/>
                    </a:srgbClr>
                  </a:outerShdw>
                </a:effectLst>
                <a:cs typeface="B Lotus" panose="00000400000000000000" pitchFamily="2" charset="-78"/>
              </a:rPr>
            </a:br>
            <a:endParaRPr lang="fa-IR" sz="3200" b="1" dirty="0">
              <a:solidFill>
                <a:srgbClr val="FF0000"/>
              </a:solidFill>
              <a:effectLst>
                <a:outerShdw blurRad="38100" dist="38100" dir="2700000" algn="tl">
                  <a:srgbClr val="000000">
                    <a:alpha val="43137"/>
                  </a:srgbClr>
                </a:outerShdw>
              </a:effectLst>
              <a:cs typeface="B Lotus" panose="00000400000000000000" pitchFamily="2" charset="-78"/>
            </a:endParaRPr>
          </a:p>
        </p:txBody>
      </p:sp>
      <p:sp>
        <p:nvSpPr>
          <p:cNvPr id="3" name="Content Placeholder 2"/>
          <p:cNvSpPr>
            <a:spLocks noGrp="1"/>
          </p:cNvSpPr>
          <p:nvPr>
            <p:ph idx="1"/>
          </p:nvPr>
        </p:nvSpPr>
        <p:spPr>
          <a:xfrm>
            <a:off x="218941" y="736980"/>
            <a:ext cx="11848563" cy="5972913"/>
          </a:xfrm>
        </p:spPr>
        <p:txBody>
          <a:bodyPr>
            <a:normAutofit lnSpcReduction="10000"/>
          </a:bodyPr>
          <a:lstStyle/>
          <a:p>
            <a:pPr algn="just">
              <a:lnSpc>
                <a:spcPct val="150000"/>
              </a:lnSpc>
            </a:pPr>
            <a:r>
              <a:rPr lang="fa-IR" b="1" dirty="0" smtClean="0">
                <a:cs typeface="B Lotus" panose="00000400000000000000" pitchFamily="2" charset="-78"/>
              </a:rPr>
              <a:t>با </a:t>
            </a:r>
            <a:r>
              <a:rPr lang="fa-IR" b="1" dirty="0">
                <a:cs typeface="B Lotus" panose="00000400000000000000" pitchFamily="2" charset="-78"/>
              </a:rPr>
              <a:t>توجه به اینکه ازدواج در بطن خانواده ها اتفاق افتاده و خانواده ها نیز در بسیاری از جنبه های مختلف آن دخیل میشوند؛ رضایت خانواده و مخصوصا والدین در شکلگیری ازدواج موفق و پایدار بسیار تاثیر گذار میباشد</a:t>
            </a:r>
            <a:r>
              <a:rPr lang="fa-IR" b="1" dirty="0" smtClean="0">
                <a:cs typeface="B Lotus" panose="00000400000000000000" pitchFamily="2" charset="-78"/>
              </a:rPr>
              <a:t>.</a:t>
            </a:r>
          </a:p>
          <a:p>
            <a:pPr algn="just">
              <a:lnSpc>
                <a:spcPct val="150000"/>
              </a:lnSpc>
            </a:pPr>
            <a:r>
              <a:rPr lang="fa-IR" b="1" dirty="0" smtClean="0">
                <a:cs typeface="B Lotus" panose="00000400000000000000" pitchFamily="2" charset="-78"/>
              </a:rPr>
              <a:t> </a:t>
            </a:r>
            <a:r>
              <a:rPr lang="fa-IR" b="1" dirty="0">
                <a:cs typeface="B Lotus" panose="00000400000000000000" pitchFamily="2" charset="-78"/>
              </a:rPr>
              <a:t>زمانیکه خانواده، موافق ازدواج فرزندشان با طرف مقابل بوده، از تمامی ابزارها درجهت ایجاد رضایت در زندگی فرزندانشان و همسرش استفاده نموده و در شکلگیری ازدواج موفق، حمایت و همراهی </a:t>
            </a:r>
            <a:r>
              <a:rPr lang="fa-IR" b="1" dirty="0" smtClean="0">
                <a:cs typeface="B Lotus" panose="00000400000000000000" pitchFamily="2" charset="-78"/>
              </a:rPr>
              <a:t>میکنند</a:t>
            </a:r>
          </a:p>
          <a:p>
            <a:pPr algn="just">
              <a:lnSpc>
                <a:spcPct val="150000"/>
              </a:lnSpc>
            </a:pPr>
            <a:r>
              <a:rPr lang="fa-IR" b="1" dirty="0" smtClean="0">
                <a:cs typeface="B Lotus" panose="00000400000000000000" pitchFamily="2" charset="-78"/>
              </a:rPr>
              <a:t> </a:t>
            </a:r>
            <a:r>
              <a:rPr lang="fa-IR" b="1" dirty="0">
                <a:cs typeface="B Lotus" panose="00000400000000000000" pitchFamily="2" charset="-78"/>
              </a:rPr>
              <a:t>در صورت مخالفت با ازدواج او، به نحوی از تمامی ابزارها جهت تایید نظر خود و اثبات اشتباه بودن انتخاب فرزندشان استفاده میکنند و یا نقش خنثی ای در مسایل، مشکلات و زندگی فرزندشان بازی کرده که موجب تنش بین زوجین، دلسردی و دلگیری بین آنها خواهد شد. </a:t>
            </a:r>
            <a:endParaRPr lang="fa-IR" b="1" dirty="0" smtClean="0">
              <a:cs typeface="B Lotus" panose="00000400000000000000" pitchFamily="2" charset="-78"/>
            </a:endParaRPr>
          </a:p>
          <a:p>
            <a:pPr marL="0" indent="0">
              <a:buNone/>
            </a:pPr>
            <a:endParaRPr lang="fa-IR" dirty="0">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410010" y="5911685"/>
            <a:ext cx="2237656" cy="1596415"/>
          </a:xfrm>
          <a:prstGeom prst="rect">
            <a:avLst/>
          </a:prstGeom>
        </p:spPr>
      </p:pic>
    </p:spTree>
    <p:extLst>
      <p:ext uri="{BB962C8B-B14F-4D97-AF65-F5344CB8AC3E}">
        <p14:creationId xmlns:p14="http://schemas.microsoft.com/office/powerpoint/2010/main" val="6723272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0455" y="206062"/>
            <a:ext cx="11766869" cy="6452315"/>
          </a:xfrm>
        </p:spPr>
        <p:txBody>
          <a:bodyPr/>
          <a:lstStyle/>
          <a:p>
            <a:pPr marL="0" indent="0">
              <a:lnSpc>
                <a:spcPct val="150000"/>
              </a:lnSpc>
              <a:buNone/>
            </a:pPr>
            <a:r>
              <a:rPr lang="fa-IR" sz="3600" b="1" dirty="0">
                <a:solidFill>
                  <a:srgbClr val="FF0000"/>
                </a:solidFill>
                <a:effectLst>
                  <a:outerShdw blurRad="38100" dist="38100" dir="2700000" algn="tl">
                    <a:srgbClr val="000000">
                      <a:alpha val="43137"/>
                    </a:srgbClr>
                  </a:outerShdw>
                </a:effectLst>
                <a:cs typeface="B Lotus" panose="00000400000000000000" pitchFamily="2" charset="-78"/>
              </a:rPr>
              <a:t>مثال</a:t>
            </a:r>
            <a:r>
              <a:rPr lang="fa-IR" dirty="0" smtClean="0">
                <a:solidFill>
                  <a:srgbClr val="FF0000"/>
                </a:solidFill>
                <a:cs typeface="B Lotus" panose="00000400000000000000" pitchFamily="2" charset="-78"/>
              </a:rPr>
              <a:t>:</a:t>
            </a:r>
          </a:p>
          <a:p>
            <a:pPr marL="0" indent="0" algn="just">
              <a:lnSpc>
                <a:spcPct val="150000"/>
              </a:lnSpc>
              <a:buNone/>
            </a:pPr>
            <a:r>
              <a:rPr lang="fa-IR" sz="3200" b="1" dirty="0" smtClean="0">
                <a:cs typeface="B Lotus" panose="00000400000000000000" pitchFamily="2" charset="-78"/>
              </a:rPr>
              <a:t> </a:t>
            </a:r>
            <a:r>
              <a:rPr lang="fa-IR" sz="3200" b="1" dirty="0">
                <a:cs typeface="B Lotus" panose="00000400000000000000" pitchFamily="2" charset="-78"/>
              </a:rPr>
              <a:t>عرفان و بهنوش به واسطه یکی از دوستان شان باهم آشنا شدند. 4سال از آشنایی شان گذشته بود و به دلیل مخالفت خانواده عرفان با ازدواج او با بهنوش، نتوانسته بودند ازدواج کنند. عرفان و بهنوش علیرغم مخالفت خانواده، با اصرار و تهدید خانواده ها ازدواج کردند، اما به دلیل عدم حمایت خانواده، مشکلات و اختلافات فراوان بعد از 5 سال زندگی مشترک، از یکدیگر جدا شدند. </a:t>
            </a:r>
          </a:p>
        </p:txBody>
      </p:sp>
      <p:pic>
        <p:nvPicPr>
          <p:cNvPr id="4" name="Picture 3"/>
          <p:cNvPicPr>
            <a:picLocks noChangeAspect="1"/>
          </p:cNvPicPr>
          <p:nvPr/>
        </p:nvPicPr>
        <p:blipFill>
          <a:blip r:embed="rId2"/>
          <a:stretch>
            <a:fillRect/>
          </a:stretch>
        </p:blipFill>
        <p:spPr>
          <a:xfrm>
            <a:off x="368489" y="5591811"/>
            <a:ext cx="3060457" cy="2133132"/>
          </a:xfrm>
          <a:prstGeom prst="rect">
            <a:avLst/>
          </a:prstGeom>
        </p:spPr>
      </p:pic>
    </p:spTree>
    <p:extLst>
      <p:ext uri="{BB962C8B-B14F-4D97-AF65-F5344CB8AC3E}">
        <p14:creationId xmlns:p14="http://schemas.microsoft.com/office/powerpoint/2010/main" val="6512754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12191999" cy="6858000"/>
          </a:xfrm>
        </p:spPr>
        <p:txBody>
          <a:bodyPr>
            <a:normAutofit/>
          </a:bodyPr>
          <a:lstStyle/>
          <a:p>
            <a:pPr algn="ctr">
              <a:lnSpc>
                <a:spcPct val="150000"/>
              </a:lnSpc>
              <a:buFont typeface="Wingdings" panose="05000000000000000000" pitchFamily="2" charset="2"/>
              <a:buChar char="§"/>
            </a:pPr>
            <a:r>
              <a:rPr lang="fa-IR" sz="4400" b="1" dirty="0" smtClean="0">
                <a:solidFill>
                  <a:srgbClr val="C00000"/>
                </a:solidFill>
                <a:cs typeface="B Lotus" panose="00000400000000000000" pitchFamily="2" charset="-78"/>
              </a:rPr>
              <a:t> ازدواج درکشورهای </a:t>
            </a:r>
            <a:r>
              <a:rPr lang="fa-IR" sz="4400" b="1" dirty="0">
                <a:solidFill>
                  <a:srgbClr val="C00000"/>
                </a:solidFill>
                <a:cs typeface="B Lotus" panose="00000400000000000000" pitchFamily="2" charset="-78"/>
              </a:rPr>
              <a:t>غربی که منابع روانشناسی ما نیز غالبا از آنجاست به شیوه ای دیگر بوده و متفاوت با آداب و رسوم و فرهنگ ایرانی اسلامی ما </a:t>
            </a:r>
            <a:r>
              <a:rPr lang="fa-IR" sz="4400" b="1" dirty="0" smtClean="0">
                <a:solidFill>
                  <a:srgbClr val="C00000"/>
                </a:solidFill>
                <a:cs typeface="B Lotus" panose="00000400000000000000" pitchFamily="2" charset="-78"/>
              </a:rPr>
              <a:t>میباشد.</a:t>
            </a:r>
          </a:p>
          <a:p>
            <a:pPr algn="just">
              <a:lnSpc>
                <a:spcPct val="150000"/>
              </a:lnSpc>
              <a:buFont typeface="Wingdings" panose="05000000000000000000" pitchFamily="2" charset="2"/>
              <a:buChar char="§"/>
            </a:pPr>
            <a:r>
              <a:rPr lang="fa-IR" sz="4400" dirty="0" smtClean="0">
                <a:cs typeface="B Lotus" panose="00000400000000000000" pitchFamily="2" charset="-78"/>
              </a:rPr>
              <a:t> </a:t>
            </a:r>
            <a:r>
              <a:rPr lang="fa-IR" sz="4400" dirty="0">
                <a:cs typeface="B Lotus" panose="00000400000000000000" pitchFamily="2" charset="-78"/>
              </a:rPr>
              <a:t>بنابراین منابع آموزشی آنها (کشورهای غربی) درحوزه ازدواج برای جامعه ما کارایی چندانی ندارد بنابراین نگارش این کتاب که با فرهنگ ما همخوانی داشته، ارزشمند میباشد.</a:t>
            </a:r>
          </a:p>
        </p:txBody>
      </p:sp>
      <p:pic>
        <p:nvPicPr>
          <p:cNvPr id="4" name="Picture 3"/>
          <p:cNvPicPr>
            <a:picLocks noChangeAspect="1"/>
          </p:cNvPicPr>
          <p:nvPr/>
        </p:nvPicPr>
        <p:blipFill>
          <a:blip r:embed="rId2"/>
          <a:stretch>
            <a:fillRect/>
          </a:stretch>
        </p:blipFill>
        <p:spPr>
          <a:xfrm>
            <a:off x="471170" y="5779826"/>
            <a:ext cx="3060457" cy="1924335"/>
          </a:xfrm>
          <a:prstGeom prst="rect">
            <a:avLst/>
          </a:prstGeom>
        </p:spPr>
      </p:pic>
    </p:spTree>
    <p:extLst>
      <p:ext uri="{BB962C8B-B14F-4D97-AF65-F5344CB8AC3E}">
        <p14:creationId xmlns:p14="http://schemas.microsoft.com/office/powerpoint/2010/main" val="292933093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269242"/>
          </a:xfrm>
        </p:spPr>
        <p:txBody>
          <a:bodyPr>
            <a:normAutofit/>
          </a:bodyPr>
          <a:lstStyle/>
          <a:p>
            <a:pPr algn="ctr"/>
            <a:r>
              <a:rPr lang="fa-IR" b="1" dirty="0" smtClean="0">
                <a:solidFill>
                  <a:srgbClr val="C00000"/>
                </a:solidFill>
                <a:effectLst>
                  <a:outerShdw blurRad="38100" dist="38100" dir="2700000" algn="tl">
                    <a:srgbClr val="000000">
                      <a:alpha val="43137"/>
                    </a:srgbClr>
                  </a:outerShdw>
                </a:effectLst>
                <a:cs typeface="B Lotus" panose="00000400000000000000" pitchFamily="2" charset="-78"/>
              </a:rPr>
              <a:t>ج</a:t>
            </a:r>
            <a:r>
              <a:rPr lang="fa-IR" b="1" dirty="0">
                <a:solidFill>
                  <a:srgbClr val="C00000"/>
                </a:solidFill>
                <a:effectLst>
                  <a:outerShdw blurRad="38100" dist="38100" dir="2700000" algn="tl">
                    <a:srgbClr val="000000">
                      <a:alpha val="43137"/>
                    </a:srgbClr>
                  </a:outerShdw>
                </a:effectLst>
                <a:cs typeface="B Lotus" panose="00000400000000000000" pitchFamily="2" charset="-78"/>
              </a:rPr>
              <a:t>) عدم تنش در فضای خانواده: </a:t>
            </a:r>
          </a:p>
        </p:txBody>
      </p:sp>
      <p:sp>
        <p:nvSpPr>
          <p:cNvPr id="3" name="Content Placeholder 2"/>
          <p:cNvSpPr>
            <a:spLocks noGrp="1"/>
          </p:cNvSpPr>
          <p:nvPr>
            <p:ph idx="1"/>
          </p:nvPr>
        </p:nvSpPr>
        <p:spPr>
          <a:xfrm>
            <a:off x="0" y="965915"/>
            <a:ext cx="12192000" cy="5666705"/>
          </a:xfrm>
        </p:spPr>
        <p:txBody>
          <a:bodyPr>
            <a:normAutofit/>
          </a:bodyPr>
          <a:lstStyle/>
          <a:p>
            <a:pPr algn="just">
              <a:lnSpc>
                <a:spcPct val="150000"/>
              </a:lnSpc>
              <a:buFont typeface="Wingdings" panose="05000000000000000000" pitchFamily="2" charset="2"/>
              <a:buChar char="ü"/>
            </a:pPr>
            <a:r>
              <a:rPr lang="fa-IR" b="1" dirty="0" smtClean="0">
                <a:cs typeface="B Lotus" panose="00000400000000000000" pitchFamily="2" charset="-78"/>
              </a:rPr>
              <a:t>یکی </a:t>
            </a:r>
            <a:r>
              <a:rPr lang="fa-IR" b="1" dirty="0">
                <a:cs typeface="B Lotus" panose="00000400000000000000" pitchFamily="2" charset="-78"/>
              </a:rPr>
              <a:t>دیگر از آمادگیهای خانواده، عدم تنش در فضای خانواده است. فضای روانی خانواده بر روابط زوجین تاثیرگذار است. زمانیکه خانواده، از ثبات خوبی برخوردار باشد فضای مناسبی برای تحکیم رابطه آنها خواهد بود. </a:t>
            </a:r>
            <a:endParaRPr lang="fa-IR" b="1" dirty="0" smtClean="0">
              <a:cs typeface="B Lotus" panose="00000400000000000000" pitchFamily="2" charset="-78"/>
            </a:endParaRPr>
          </a:p>
          <a:p>
            <a:pPr algn="just">
              <a:lnSpc>
                <a:spcPct val="150000"/>
              </a:lnSpc>
              <a:buFont typeface="Wingdings" panose="05000000000000000000" pitchFamily="2" charset="2"/>
              <a:buChar char="ü"/>
            </a:pPr>
            <a:r>
              <a:rPr lang="fa-IR" b="1" dirty="0" smtClean="0">
                <a:cs typeface="B Lotus" panose="00000400000000000000" pitchFamily="2" charset="-78"/>
              </a:rPr>
              <a:t>درصورتیکه </a:t>
            </a:r>
            <a:r>
              <a:rPr lang="fa-IR" b="1" dirty="0">
                <a:cs typeface="B Lotus" panose="00000400000000000000" pitchFamily="2" charset="-78"/>
              </a:rPr>
              <a:t>خانواده دارای تنش و بحران شده باشد، طبیعتا هم برای خود فرد و هم برای همسرش فضای آسیب پذیری در شکل گیری و ایجاد رابطه مستحکم بوجود خواهد آورد، و آن تنشها به رابطه زن و شوهر به شکل دیگر نفوذ خواهد کرد. بنابراین بهتر بوده در زمان ازدواج، فضای روانی خانواده، از آرامش و ثبات نسبی برخوردار باشد.</a:t>
            </a:r>
          </a:p>
          <a:p>
            <a:pPr>
              <a:lnSpc>
                <a:spcPct val="150000"/>
              </a:lnSpc>
              <a:buFont typeface="Wingdings" panose="05000000000000000000" pitchFamily="2" charset="2"/>
              <a:buChar char="ü"/>
            </a:pPr>
            <a:endParaRPr lang="fa-IR" dirty="0">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122830" y="5981024"/>
            <a:ext cx="2313185" cy="1612285"/>
          </a:xfrm>
          <a:prstGeom prst="rect">
            <a:avLst/>
          </a:prstGeom>
        </p:spPr>
      </p:pic>
    </p:spTree>
    <p:extLst>
      <p:ext uri="{BB962C8B-B14F-4D97-AF65-F5344CB8AC3E}">
        <p14:creationId xmlns:p14="http://schemas.microsoft.com/office/powerpoint/2010/main" val="184943588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sz="4000" b="1" dirty="0">
                <a:solidFill>
                  <a:srgbClr val="C00000"/>
                </a:solidFill>
                <a:effectLst>
                  <a:outerShdw blurRad="38100" dist="38100" dir="2700000" algn="tl">
                    <a:srgbClr val="000000">
                      <a:alpha val="43137"/>
                    </a:srgbClr>
                  </a:outerShdw>
                </a:effectLst>
                <a:cs typeface="B Lotus" panose="00000400000000000000" pitchFamily="2" charset="-78"/>
              </a:rPr>
              <a:t/>
            </a:r>
            <a:br>
              <a:rPr lang="fa-IR" sz="4000" b="1" dirty="0">
                <a:solidFill>
                  <a:srgbClr val="C00000"/>
                </a:solidFill>
                <a:effectLst>
                  <a:outerShdw blurRad="38100" dist="38100" dir="2700000" algn="tl">
                    <a:srgbClr val="000000">
                      <a:alpha val="43137"/>
                    </a:srgbClr>
                  </a:outerShdw>
                </a:effectLst>
                <a:cs typeface="B Lotus" panose="00000400000000000000" pitchFamily="2" charset="-78"/>
              </a:rPr>
            </a:br>
            <a:r>
              <a:rPr lang="fa-IR" sz="4000" b="1" dirty="0" smtClean="0">
                <a:solidFill>
                  <a:srgbClr val="C00000"/>
                </a:solidFill>
                <a:effectLst>
                  <a:outerShdw blurRad="38100" dist="38100" dir="2700000" algn="tl">
                    <a:srgbClr val="000000">
                      <a:alpha val="43137"/>
                    </a:srgbClr>
                  </a:outerShdw>
                </a:effectLst>
                <a:cs typeface="B Lotus" panose="00000400000000000000" pitchFamily="2" charset="-78"/>
              </a:rPr>
              <a:t> </a:t>
            </a:r>
            <a:r>
              <a:rPr lang="fa-IR" sz="4000" b="1" dirty="0">
                <a:solidFill>
                  <a:srgbClr val="C00000"/>
                </a:solidFill>
                <a:effectLst>
                  <a:outerShdw blurRad="38100" dist="38100" dir="2700000" algn="tl">
                    <a:srgbClr val="000000">
                      <a:alpha val="43137"/>
                    </a:srgbClr>
                  </a:outerShdw>
                </a:effectLst>
                <a:cs typeface="B Lotus" panose="00000400000000000000" pitchFamily="2" charset="-78"/>
              </a:rPr>
              <a:t>عدم تنش در فضای خانواده: </a:t>
            </a:r>
            <a:br>
              <a:rPr lang="fa-IR" sz="4000" b="1" dirty="0">
                <a:solidFill>
                  <a:srgbClr val="C00000"/>
                </a:solidFill>
                <a:effectLst>
                  <a:outerShdw blurRad="38100" dist="38100" dir="2700000" algn="tl">
                    <a:srgbClr val="000000">
                      <a:alpha val="43137"/>
                    </a:srgbClr>
                  </a:outerShdw>
                </a:effectLst>
                <a:cs typeface="B Lotus" panose="00000400000000000000" pitchFamily="2" charset="-78"/>
              </a:rPr>
            </a:br>
            <a:endParaRPr lang="fa-IR" dirty="0"/>
          </a:p>
        </p:txBody>
      </p:sp>
      <p:sp>
        <p:nvSpPr>
          <p:cNvPr id="3" name="Content Placeholder 2"/>
          <p:cNvSpPr>
            <a:spLocks noGrp="1"/>
          </p:cNvSpPr>
          <p:nvPr>
            <p:ph idx="1"/>
          </p:nvPr>
        </p:nvSpPr>
        <p:spPr>
          <a:xfrm>
            <a:off x="218363" y="1825625"/>
            <a:ext cx="11750723" cy="4351338"/>
          </a:xfrm>
        </p:spPr>
        <p:txBody>
          <a:bodyPr/>
          <a:lstStyle/>
          <a:p>
            <a:pPr algn="just">
              <a:lnSpc>
                <a:spcPct val="150000"/>
              </a:lnSpc>
            </a:pPr>
            <a:r>
              <a:rPr lang="fa-IR" sz="3600" b="1" dirty="0">
                <a:solidFill>
                  <a:srgbClr val="00B0F0"/>
                </a:solidFill>
                <a:cs typeface="B Lotus" panose="00000400000000000000" pitchFamily="2" charset="-78"/>
              </a:rPr>
              <a:t>احساس مثبت، پذیرش و نشاط در جمع خانواده، در روابط زناشویی تاثیر بسیار مثبتی دارد </a:t>
            </a:r>
            <a:endParaRPr lang="fa-IR" sz="3600" b="1" dirty="0" smtClean="0">
              <a:solidFill>
                <a:srgbClr val="00B0F0"/>
              </a:solidFill>
              <a:cs typeface="B Lotus" panose="00000400000000000000" pitchFamily="2" charset="-78"/>
            </a:endParaRPr>
          </a:p>
          <a:p>
            <a:pPr algn="just">
              <a:lnSpc>
                <a:spcPct val="150000"/>
              </a:lnSpc>
            </a:pPr>
            <a:r>
              <a:rPr lang="fa-IR" sz="3600" b="1" dirty="0" smtClean="0">
                <a:solidFill>
                  <a:srgbClr val="00B0F0"/>
                </a:solidFill>
                <a:cs typeface="B Lotus" panose="00000400000000000000" pitchFamily="2" charset="-78"/>
              </a:rPr>
              <a:t>و </a:t>
            </a:r>
            <a:r>
              <a:rPr lang="fa-IR" sz="3600" b="1" dirty="0">
                <a:solidFill>
                  <a:srgbClr val="00B0F0"/>
                </a:solidFill>
                <a:cs typeface="B Lotus" panose="00000400000000000000" pitchFamily="2" charset="-78"/>
              </a:rPr>
              <a:t>برعکس فضای منفی، پرتنش و غمگین بر روابط و ازدواج موفق، تاثیر منفی دارد.</a:t>
            </a:r>
          </a:p>
          <a:p>
            <a:endParaRPr lang="fa-IR" dirty="0"/>
          </a:p>
        </p:txBody>
      </p:sp>
      <p:pic>
        <p:nvPicPr>
          <p:cNvPr id="4" name="Picture 3"/>
          <p:cNvPicPr>
            <a:picLocks noChangeAspect="1"/>
          </p:cNvPicPr>
          <p:nvPr/>
        </p:nvPicPr>
        <p:blipFill>
          <a:blip r:embed="rId2"/>
          <a:stretch>
            <a:fillRect/>
          </a:stretch>
        </p:blipFill>
        <p:spPr>
          <a:xfrm>
            <a:off x="436728" y="5504831"/>
            <a:ext cx="3060457" cy="2133132"/>
          </a:xfrm>
          <a:prstGeom prst="rect">
            <a:avLst/>
          </a:prstGeom>
        </p:spPr>
      </p:pic>
    </p:spTree>
    <p:extLst>
      <p:ext uri="{BB962C8B-B14F-4D97-AF65-F5344CB8AC3E}">
        <p14:creationId xmlns:p14="http://schemas.microsoft.com/office/powerpoint/2010/main" val="133640737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8941" y="321972"/>
            <a:ext cx="11745531" cy="6349284"/>
          </a:xfrm>
        </p:spPr>
        <p:txBody>
          <a:bodyPr/>
          <a:lstStyle/>
          <a:p>
            <a:pPr marL="0" indent="0">
              <a:buNone/>
            </a:pPr>
            <a:r>
              <a:rPr lang="fa-IR" sz="3200" b="1" dirty="0" smtClean="0">
                <a:solidFill>
                  <a:srgbClr val="FF0000"/>
                </a:solidFill>
                <a:effectLst>
                  <a:outerShdw blurRad="38100" dist="38100" dir="2700000" algn="tl">
                    <a:srgbClr val="000000">
                      <a:alpha val="43137"/>
                    </a:srgbClr>
                  </a:outerShdw>
                </a:effectLst>
                <a:cs typeface="B Lotus" panose="00000400000000000000" pitchFamily="2" charset="-78"/>
              </a:rPr>
              <a:t>مثال</a:t>
            </a:r>
            <a:r>
              <a:rPr lang="fa-IR" dirty="0" smtClean="0">
                <a:solidFill>
                  <a:srgbClr val="FF0000"/>
                </a:solidFill>
                <a:cs typeface="B Lotus" panose="00000400000000000000" pitchFamily="2" charset="-78"/>
              </a:rPr>
              <a:t>:</a:t>
            </a:r>
          </a:p>
          <a:p>
            <a:pPr marL="0" indent="0">
              <a:lnSpc>
                <a:spcPct val="150000"/>
              </a:lnSpc>
              <a:buNone/>
            </a:pPr>
            <a:r>
              <a:rPr lang="fa-IR" sz="3200" b="1" dirty="0" smtClean="0">
                <a:cs typeface="B Lotus" panose="00000400000000000000" pitchFamily="2" charset="-78"/>
              </a:rPr>
              <a:t> ریحانه و فرشید دختر خاله و پسرخاله بوده و باهم ازدواج نمودند. پدر و مادر ریحانه در بیشتر وقتها دعوا و بحثهای شدیدی باهم داشته و فضای پرتنش و منفی در محیط خانواده شان برقرار بود.</a:t>
            </a:r>
          </a:p>
          <a:p>
            <a:pPr marL="0" indent="0">
              <a:lnSpc>
                <a:spcPct val="150000"/>
              </a:lnSpc>
              <a:buNone/>
            </a:pPr>
            <a:r>
              <a:rPr lang="fa-IR" sz="3200" b="1" dirty="0" smtClean="0">
                <a:cs typeface="B Lotus" panose="00000400000000000000" pitchFamily="2" charset="-78"/>
              </a:rPr>
              <a:t>این مساله از ابتدای ازدواج ریحانه و فرشید دلیلی برای اختلاف و دعوا بین شان شده بود و موجب عدم رضایت از ازدواج، ناتوانی در مدیریت و حل مسایل بین آنها شده بود.</a:t>
            </a:r>
          </a:p>
          <a:p>
            <a:endParaRPr lang="fa-IR" dirty="0">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436728" y="5504831"/>
            <a:ext cx="3060457" cy="2133132"/>
          </a:xfrm>
          <a:prstGeom prst="rect">
            <a:avLst/>
          </a:prstGeom>
        </p:spPr>
      </p:pic>
    </p:spTree>
    <p:extLst>
      <p:ext uri="{BB962C8B-B14F-4D97-AF65-F5344CB8AC3E}">
        <p14:creationId xmlns:p14="http://schemas.microsoft.com/office/powerpoint/2010/main" val="378228236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24544"/>
            <a:ext cx="10515600" cy="671744"/>
          </a:xfrm>
        </p:spPr>
        <p:txBody>
          <a:bodyPr>
            <a:noAutofit/>
          </a:bodyPr>
          <a:lstStyle/>
          <a:p>
            <a:pPr algn="ctr">
              <a:lnSpc>
                <a:spcPct val="100000"/>
              </a:lnSpc>
            </a:pPr>
            <a:r>
              <a:rPr lang="fa-IR" sz="4800" b="1" dirty="0" smtClean="0">
                <a:effectLst>
                  <a:outerShdw blurRad="38100" dist="38100" dir="2700000" algn="tl">
                    <a:srgbClr val="000000">
                      <a:alpha val="43137"/>
                    </a:srgbClr>
                  </a:outerShdw>
                </a:effectLst>
                <a:cs typeface="B Lotus" panose="00000400000000000000" pitchFamily="2" charset="-78"/>
              </a:rPr>
              <a:t/>
            </a:r>
            <a:br>
              <a:rPr lang="fa-IR" sz="4800" b="1" dirty="0" smtClean="0">
                <a:effectLst>
                  <a:outerShdw blurRad="38100" dist="38100" dir="2700000" algn="tl">
                    <a:srgbClr val="000000">
                      <a:alpha val="43137"/>
                    </a:srgbClr>
                  </a:outerShdw>
                </a:effectLst>
                <a:cs typeface="B Lotus" panose="00000400000000000000" pitchFamily="2" charset="-78"/>
              </a:rPr>
            </a:br>
            <a:r>
              <a:rPr lang="fa-IR" sz="4800" b="1" dirty="0">
                <a:effectLst>
                  <a:outerShdw blurRad="38100" dist="38100" dir="2700000" algn="tl">
                    <a:srgbClr val="000000">
                      <a:alpha val="43137"/>
                    </a:srgbClr>
                  </a:outerShdw>
                </a:effectLst>
                <a:cs typeface="B Lotus" panose="00000400000000000000" pitchFamily="2" charset="-78"/>
              </a:rPr>
              <a:t> </a:t>
            </a:r>
            <a:r>
              <a:rPr lang="fa-IR" sz="4800" b="1" dirty="0" smtClean="0">
                <a:effectLst>
                  <a:outerShdw blurRad="38100" dist="38100" dir="2700000" algn="tl">
                    <a:srgbClr val="000000">
                      <a:alpha val="43137"/>
                    </a:srgbClr>
                  </a:outerShdw>
                </a:effectLst>
                <a:cs typeface="B Lotus" panose="00000400000000000000" pitchFamily="2" charset="-78"/>
              </a:rPr>
              <a:t> گام ششم :</a:t>
            </a:r>
            <a:r>
              <a:rPr lang="fa-IR" sz="4800" b="1" dirty="0">
                <a:effectLst>
                  <a:outerShdw blurRad="38100" dist="38100" dir="2700000" algn="tl">
                    <a:srgbClr val="000000">
                      <a:alpha val="43137"/>
                    </a:srgbClr>
                  </a:outerShdw>
                </a:effectLst>
                <a:cs typeface="B Lotus" panose="00000400000000000000" pitchFamily="2" charset="-78"/>
              </a:rPr>
              <a:t> </a:t>
            </a:r>
            <a:r>
              <a:rPr lang="fa-IR" sz="4800" b="1" dirty="0" smtClean="0">
                <a:solidFill>
                  <a:srgbClr val="C00000"/>
                </a:solidFill>
                <a:effectLst>
                  <a:outerShdw blurRad="38100" dist="38100" dir="2700000" algn="tl">
                    <a:srgbClr val="000000">
                      <a:alpha val="43137"/>
                    </a:srgbClr>
                  </a:outerShdw>
                </a:effectLst>
                <a:cs typeface="B Lotus" panose="00000400000000000000" pitchFamily="2" charset="-78"/>
              </a:rPr>
              <a:t>انتخاب فرد </a:t>
            </a:r>
            <a:r>
              <a:rPr lang="fa-IR" sz="4800" b="1" dirty="0">
                <a:solidFill>
                  <a:srgbClr val="C00000"/>
                </a:solidFill>
                <a:effectLst>
                  <a:outerShdw blurRad="38100" dist="38100" dir="2700000" algn="tl">
                    <a:srgbClr val="000000">
                      <a:alpha val="43137"/>
                    </a:srgbClr>
                  </a:outerShdw>
                </a:effectLst>
                <a:cs typeface="B Lotus" panose="00000400000000000000" pitchFamily="2" charset="-78"/>
              </a:rPr>
              <a:t>مناسب برای همسری</a:t>
            </a:r>
            <a:r>
              <a:rPr lang="fa-IR" sz="4800" b="1" dirty="0">
                <a:effectLst>
                  <a:outerShdw blurRad="38100" dist="38100" dir="2700000" algn="tl">
                    <a:srgbClr val="000000">
                      <a:alpha val="43137"/>
                    </a:srgbClr>
                  </a:outerShdw>
                </a:effectLst>
                <a:cs typeface="B Lotus" panose="00000400000000000000" pitchFamily="2" charset="-78"/>
              </a:rPr>
              <a:t/>
            </a:r>
            <a:br>
              <a:rPr lang="fa-IR" sz="4800" b="1" dirty="0">
                <a:effectLst>
                  <a:outerShdw blurRad="38100" dist="38100" dir="2700000" algn="tl">
                    <a:srgbClr val="000000">
                      <a:alpha val="43137"/>
                    </a:srgbClr>
                  </a:outerShdw>
                </a:effectLst>
                <a:cs typeface="B Lotus" panose="00000400000000000000" pitchFamily="2" charset="-78"/>
              </a:rPr>
            </a:br>
            <a:endParaRPr lang="fa-IR" sz="4800" b="1" dirty="0">
              <a:effectLst>
                <a:outerShdw blurRad="38100" dist="38100" dir="2700000" algn="tl">
                  <a:srgbClr val="000000">
                    <a:alpha val="43137"/>
                  </a:srgbClr>
                </a:outerShdw>
              </a:effectLst>
              <a:cs typeface="B Lotus" panose="00000400000000000000" pitchFamily="2" charset="-78"/>
            </a:endParaRPr>
          </a:p>
        </p:txBody>
      </p:sp>
      <p:sp>
        <p:nvSpPr>
          <p:cNvPr id="3" name="Content Placeholder 2"/>
          <p:cNvSpPr>
            <a:spLocks noGrp="1"/>
          </p:cNvSpPr>
          <p:nvPr>
            <p:ph idx="1"/>
          </p:nvPr>
        </p:nvSpPr>
        <p:spPr>
          <a:xfrm>
            <a:off x="141668" y="996288"/>
            <a:ext cx="12050332" cy="5861711"/>
          </a:xfrm>
        </p:spPr>
        <p:txBody>
          <a:bodyPr/>
          <a:lstStyle/>
          <a:p>
            <a:pPr>
              <a:lnSpc>
                <a:spcPct val="200000"/>
              </a:lnSpc>
              <a:buFont typeface="Wingdings" panose="05000000000000000000" pitchFamily="2" charset="2"/>
              <a:buChar char="ü"/>
            </a:pPr>
            <a:r>
              <a:rPr lang="fa-IR" sz="3600" b="1" dirty="0" smtClean="0">
                <a:cs typeface="B Lotus" panose="00000400000000000000" pitchFamily="2" charset="-78"/>
              </a:rPr>
              <a:t>خیلی </a:t>
            </a:r>
            <a:r>
              <a:rPr lang="fa-IR" sz="3600" b="1" dirty="0">
                <a:cs typeface="B Lotus" panose="00000400000000000000" pitchFamily="2" charset="-78"/>
              </a:rPr>
              <a:t>جالب است که ششمین گام در ازدواج موفق، انتخاب فردی مناسب برای همسری است. </a:t>
            </a:r>
            <a:endParaRPr lang="fa-IR" sz="3600" b="1" dirty="0" smtClean="0">
              <a:cs typeface="B Lotus" panose="00000400000000000000" pitchFamily="2" charset="-78"/>
            </a:endParaRPr>
          </a:p>
          <a:p>
            <a:pPr>
              <a:lnSpc>
                <a:spcPct val="200000"/>
              </a:lnSpc>
              <a:buFont typeface="Wingdings" panose="05000000000000000000" pitchFamily="2" charset="2"/>
              <a:buChar char="ü"/>
            </a:pPr>
            <a:r>
              <a:rPr lang="fa-IR" sz="3600" b="1" dirty="0" smtClean="0">
                <a:cs typeface="B Lotus" panose="00000400000000000000" pitchFamily="2" charset="-78"/>
              </a:rPr>
              <a:t>بعد </a:t>
            </a:r>
            <a:r>
              <a:rPr lang="fa-IR" sz="3600" b="1" dirty="0">
                <a:cs typeface="B Lotus" panose="00000400000000000000" pitchFamily="2" charset="-78"/>
              </a:rPr>
              <a:t>از اینکه گام چهارم و پنجم (آمادگی فردی و خانوادگی) به خوبی برداشته شد، بعد از آن نوبت به یافتن همسری مناسب و متناسب است. </a:t>
            </a:r>
            <a:endParaRPr lang="fa-IR" sz="3600" b="1" dirty="0" smtClean="0">
              <a:cs typeface="B Lotus" panose="00000400000000000000" pitchFamily="2" charset="-78"/>
            </a:endParaRPr>
          </a:p>
          <a:p>
            <a:pPr>
              <a:lnSpc>
                <a:spcPct val="150000"/>
              </a:lnSpc>
              <a:buFont typeface="Wingdings" panose="05000000000000000000" pitchFamily="2" charset="2"/>
              <a:buChar char="ü"/>
            </a:pPr>
            <a:endParaRPr lang="fa-IR" b="1" dirty="0" smtClean="0">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373680" y="5532126"/>
            <a:ext cx="3060457" cy="2133132"/>
          </a:xfrm>
          <a:prstGeom prst="rect">
            <a:avLst/>
          </a:prstGeom>
        </p:spPr>
      </p:pic>
    </p:spTree>
    <p:extLst>
      <p:ext uri="{BB962C8B-B14F-4D97-AF65-F5344CB8AC3E}">
        <p14:creationId xmlns:p14="http://schemas.microsoft.com/office/powerpoint/2010/main" val="326987900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09432"/>
            <a:ext cx="10515600" cy="929969"/>
          </a:xfrm>
        </p:spPr>
        <p:txBody>
          <a:bodyPr/>
          <a:lstStyle/>
          <a:p>
            <a:pPr algn="ctr"/>
            <a:r>
              <a:rPr lang="fa-IR" b="1" dirty="0">
                <a:solidFill>
                  <a:srgbClr val="C00000"/>
                </a:solidFill>
                <a:effectLst>
                  <a:outerShdw blurRad="38100" dist="38100" dir="2700000" algn="tl">
                    <a:srgbClr val="000000">
                      <a:alpha val="43137"/>
                    </a:srgbClr>
                  </a:outerShdw>
                </a:effectLst>
                <a:cs typeface="B Lotus" panose="00000400000000000000" pitchFamily="2" charset="-78"/>
              </a:rPr>
              <a:t>گام ششم شامل دوعامل مهم </a:t>
            </a:r>
            <a:r>
              <a:rPr lang="fa-IR" b="1" dirty="0" smtClean="0">
                <a:solidFill>
                  <a:srgbClr val="C00000"/>
                </a:solidFill>
                <a:effectLst>
                  <a:outerShdw blurRad="38100" dist="38100" dir="2700000" algn="tl">
                    <a:srgbClr val="000000">
                      <a:alpha val="43137"/>
                    </a:srgbClr>
                  </a:outerShdw>
                </a:effectLst>
                <a:cs typeface="B Lotus" panose="00000400000000000000" pitchFamily="2" charset="-78"/>
              </a:rPr>
              <a:t>میباشد: </a:t>
            </a:r>
            <a:endParaRPr lang="fa-IR" b="1" dirty="0">
              <a:solidFill>
                <a:srgbClr val="C00000"/>
              </a:solidFill>
              <a:effectLst>
                <a:outerShdw blurRad="38100" dist="38100" dir="2700000" algn="tl">
                  <a:srgbClr val="000000">
                    <a:alpha val="43137"/>
                  </a:srgbClr>
                </a:outerShdw>
              </a:effectLst>
              <a:cs typeface="B Lotus" panose="00000400000000000000" pitchFamily="2" charset="-78"/>
            </a:endParaRPr>
          </a:p>
        </p:txBody>
      </p:sp>
      <p:sp>
        <p:nvSpPr>
          <p:cNvPr id="3" name="Content Placeholder 2"/>
          <p:cNvSpPr>
            <a:spLocks noGrp="1"/>
          </p:cNvSpPr>
          <p:nvPr>
            <p:ph idx="1"/>
          </p:nvPr>
        </p:nvSpPr>
        <p:spPr>
          <a:xfrm>
            <a:off x="154983" y="1869743"/>
            <a:ext cx="11825207" cy="4988256"/>
          </a:xfrm>
        </p:spPr>
        <p:txBody>
          <a:bodyPr/>
          <a:lstStyle/>
          <a:p>
            <a:pPr>
              <a:lnSpc>
                <a:spcPct val="150000"/>
              </a:lnSpc>
            </a:pPr>
            <a:r>
              <a:rPr lang="fa-IR" b="1" dirty="0" smtClean="0">
                <a:cs typeface="B Lotus" panose="00000400000000000000" pitchFamily="2" charset="-78"/>
              </a:rPr>
              <a:t>اولین </a:t>
            </a:r>
            <a:r>
              <a:rPr lang="fa-IR" b="1" dirty="0">
                <a:cs typeface="B Lotus" panose="00000400000000000000" pitchFamily="2" charset="-78"/>
              </a:rPr>
              <a:t>عامل کشش و تمایل فرد است </a:t>
            </a:r>
            <a:endParaRPr lang="fa-IR" b="1" dirty="0" smtClean="0">
              <a:cs typeface="B Lotus" panose="00000400000000000000" pitchFamily="2" charset="-78"/>
            </a:endParaRPr>
          </a:p>
          <a:p>
            <a:pPr>
              <a:lnSpc>
                <a:spcPct val="150000"/>
              </a:lnSpc>
            </a:pPr>
            <a:r>
              <a:rPr lang="fa-IR" b="1" dirty="0" smtClean="0">
                <a:cs typeface="B Lotus" panose="00000400000000000000" pitchFamily="2" charset="-78"/>
              </a:rPr>
              <a:t> </a:t>
            </a:r>
            <a:r>
              <a:rPr lang="fa-IR" b="1" dirty="0">
                <a:cs typeface="B Lotus" panose="00000400000000000000" pitchFamily="2" charset="-78"/>
              </a:rPr>
              <a:t>دومین عامل، شناخت است. </a:t>
            </a:r>
            <a:endParaRPr lang="fa-IR" b="1" dirty="0" smtClean="0">
              <a:cs typeface="B Lotus" panose="00000400000000000000" pitchFamily="2" charset="-78"/>
            </a:endParaRPr>
          </a:p>
          <a:p>
            <a:pPr>
              <a:lnSpc>
                <a:spcPct val="150000"/>
              </a:lnSpc>
            </a:pPr>
            <a:r>
              <a:rPr lang="fa-IR" b="1" dirty="0" smtClean="0">
                <a:solidFill>
                  <a:schemeClr val="accent2">
                    <a:lumMod val="75000"/>
                  </a:schemeClr>
                </a:solidFill>
                <a:cs typeface="B Lotus" panose="00000400000000000000" pitchFamily="2" charset="-78"/>
              </a:rPr>
              <a:t>گزینه </a:t>
            </a:r>
            <a:r>
              <a:rPr lang="fa-IR" b="1" dirty="0">
                <a:solidFill>
                  <a:schemeClr val="accent2">
                    <a:lumMod val="75000"/>
                  </a:schemeClr>
                </a:solidFill>
                <a:cs typeface="B Lotus" panose="00000400000000000000" pitchFamily="2" charset="-78"/>
              </a:rPr>
              <a:t>مناسب برای همسری کسی بوده که بر اساس تمایلات فرد و شناخت درست انتخاب گردد.</a:t>
            </a:r>
          </a:p>
        </p:txBody>
      </p:sp>
      <p:pic>
        <p:nvPicPr>
          <p:cNvPr id="4" name="Picture 3"/>
          <p:cNvPicPr>
            <a:picLocks noChangeAspect="1"/>
          </p:cNvPicPr>
          <p:nvPr/>
        </p:nvPicPr>
        <p:blipFill>
          <a:blip r:embed="rId2"/>
          <a:stretch>
            <a:fillRect/>
          </a:stretch>
        </p:blipFill>
        <p:spPr>
          <a:xfrm>
            <a:off x="154983" y="5600365"/>
            <a:ext cx="3060457" cy="2133132"/>
          </a:xfrm>
          <a:prstGeom prst="rect">
            <a:avLst/>
          </a:prstGeom>
        </p:spPr>
      </p:pic>
    </p:spTree>
    <p:extLst>
      <p:ext uri="{BB962C8B-B14F-4D97-AF65-F5344CB8AC3E}">
        <p14:creationId xmlns:p14="http://schemas.microsoft.com/office/powerpoint/2010/main" val="288208849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2000" cy="1214650"/>
          </a:xfrm>
        </p:spPr>
        <p:txBody>
          <a:bodyPr>
            <a:normAutofit/>
          </a:bodyPr>
          <a:lstStyle/>
          <a:p>
            <a:pPr algn="ctr"/>
            <a:r>
              <a:rPr lang="fa-IR" b="1" dirty="0" smtClean="0">
                <a:solidFill>
                  <a:srgbClr val="FF0000"/>
                </a:solidFill>
                <a:effectLst>
                  <a:outerShdw blurRad="38100" dist="38100" dir="2700000" algn="tl">
                    <a:srgbClr val="000000">
                      <a:alpha val="43137"/>
                    </a:srgbClr>
                  </a:outerShdw>
                </a:effectLst>
                <a:cs typeface="B Lotus" panose="00000400000000000000" pitchFamily="2" charset="-78"/>
              </a:rPr>
              <a:t>عوامل </a:t>
            </a:r>
            <a:r>
              <a:rPr lang="fa-IR" b="1" dirty="0">
                <a:solidFill>
                  <a:srgbClr val="FF0000"/>
                </a:solidFill>
                <a:effectLst>
                  <a:outerShdw blurRad="38100" dist="38100" dir="2700000" algn="tl">
                    <a:srgbClr val="000000">
                      <a:alpha val="43137"/>
                    </a:srgbClr>
                  </a:outerShdw>
                </a:effectLst>
                <a:cs typeface="B Lotus" panose="00000400000000000000" pitchFamily="2" charset="-78"/>
              </a:rPr>
              <a:t>موثر در انتخاب فرد </a:t>
            </a:r>
            <a:r>
              <a:rPr lang="fa-IR" b="1" dirty="0" smtClean="0">
                <a:solidFill>
                  <a:srgbClr val="FF0000"/>
                </a:solidFill>
                <a:effectLst>
                  <a:outerShdw blurRad="38100" dist="38100" dir="2700000" algn="tl">
                    <a:srgbClr val="000000">
                      <a:alpha val="43137"/>
                    </a:srgbClr>
                  </a:outerShdw>
                </a:effectLst>
                <a:cs typeface="B Lotus" panose="00000400000000000000" pitchFamily="2" charset="-78"/>
              </a:rPr>
              <a:t>مناسب</a:t>
            </a:r>
            <a:endParaRPr lang="fa-IR" b="1" dirty="0">
              <a:solidFill>
                <a:srgbClr val="FF0000"/>
              </a:solidFill>
              <a:effectLst>
                <a:outerShdw blurRad="38100" dist="38100" dir="2700000" algn="tl">
                  <a:srgbClr val="000000">
                    <a:alpha val="43137"/>
                  </a:srgbClr>
                </a:outerShdw>
              </a:effectLst>
              <a:cs typeface="B Lotus" panose="00000400000000000000" pitchFamily="2" charset="-78"/>
            </a:endParaRPr>
          </a:p>
        </p:txBody>
      </p:sp>
      <p:sp>
        <p:nvSpPr>
          <p:cNvPr id="3" name="Content Placeholder 2"/>
          <p:cNvSpPr>
            <a:spLocks noGrp="1"/>
          </p:cNvSpPr>
          <p:nvPr>
            <p:ph idx="1"/>
          </p:nvPr>
        </p:nvSpPr>
        <p:spPr>
          <a:xfrm>
            <a:off x="0" y="875762"/>
            <a:ext cx="12010030" cy="5825289"/>
          </a:xfrm>
        </p:spPr>
        <p:txBody>
          <a:bodyPr>
            <a:normAutofit fontScale="92500" lnSpcReduction="20000"/>
          </a:bodyPr>
          <a:lstStyle/>
          <a:p>
            <a:pPr marL="0" indent="0">
              <a:lnSpc>
                <a:spcPct val="150000"/>
              </a:lnSpc>
              <a:buNone/>
            </a:pPr>
            <a:r>
              <a:rPr lang="fa-IR" sz="4000" b="1" dirty="0" smtClean="0">
                <a:solidFill>
                  <a:schemeClr val="accent1">
                    <a:lumMod val="50000"/>
                  </a:schemeClr>
                </a:solidFill>
                <a:cs typeface="B Lotus" panose="00000400000000000000" pitchFamily="2" charset="-78"/>
              </a:rPr>
              <a:t>الف</a:t>
            </a:r>
            <a:r>
              <a:rPr lang="fa-IR" sz="4000" b="1" dirty="0">
                <a:solidFill>
                  <a:schemeClr val="accent1">
                    <a:lumMod val="50000"/>
                  </a:schemeClr>
                </a:solidFill>
                <a:cs typeface="B Lotus" panose="00000400000000000000" pitchFamily="2" charset="-78"/>
              </a:rPr>
              <a:t>) کشش و تمایل :</a:t>
            </a:r>
          </a:p>
          <a:p>
            <a:pPr marL="0" indent="0">
              <a:lnSpc>
                <a:spcPct val="150000"/>
              </a:lnSpc>
              <a:buNone/>
            </a:pPr>
            <a:r>
              <a:rPr lang="fa-IR" dirty="0">
                <a:cs typeface="B Lotus" panose="00000400000000000000" pitchFamily="2" charset="-78"/>
              </a:rPr>
              <a:t> 1_تمایل عاطفی و هیجانی</a:t>
            </a:r>
          </a:p>
          <a:p>
            <a:pPr marL="0" indent="0">
              <a:lnSpc>
                <a:spcPct val="150000"/>
              </a:lnSpc>
              <a:buNone/>
            </a:pPr>
            <a:r>
              <a:rPr lang="fa-IR" dirty="0">
                <a:cs typeface="B Lotus" panose="00000400000000000000" pitchFamily="2" charset="-78"/>
              </a:rPr>
              <a:t> 2_ کشش جسمی</a:t>
            </a:r>
          </a:p>
          <a:p>
            <a:pPr marL="0" indent="0">
              <a:lnSpc>
                <a:spcPct val="150000"/>
              </a:lnSpc>
              <a:buNone/>
            </a:pPr>
            <a:r>
              <a:rPr lang="fa-IR" dirty="0">
                <a:cs typeface="B Lotus" panose="00000400000000000000" pitchFamily="2" charset="-78"/>
              </a:rPr>
              <a:t> 3_تمایل جنسی </a:t>
            </a:r>
          </a:p>
          <a:p>
            <a:pPr marL="0" indent="0">
              <a:lnSpc>
                <a:spcPct val="150000"/>
              </a:lnSpc>
              <a:buNone/>
            </a:pPr>
            <a:r>
              <a:rPr lang="fa-IR" dirty="0">
                <a:cs typeface="B Lotus" panose="00000400000000000000" pitchFamily="2" charset="-78"/>
              </a:rPr>
              <a:t>4_ تمایل به ارتباط</a:t>
            </a:r>
          </a:p>
          <a:p>
            <a:pPr marL="0" indent="0">
              <a:lnSpc>
                <a:spcPct val="150000"/>
              </a:lnSpc>
              <a:buNone/>
            </a:pPr>
            <a:r>
              <a:rPr lang="fa-IR" sz="4300" b="1" dirty="0">
                <a:solidFill>
                  <a:schemeClr val="accent1">
                    <a:lumMod val="50000"/>
                  </a:schemeClr>
                </a:solidFill>
                <a:cs typeface="B Lotus" panose="00000400000000000000" pitchFamily="2" charset="-78"/>
              </a:rPr>
              <a:t>ب) شناخت :</a:t>
            </a:r>
          </a:p>
          <a:p>
            <a:pPr marL="0" indent="0">
              <a:lnSpc>
                <a:spcPct val="150000"/>
              </a:lnSpc>
              <a:buNone/>
            </a:pPr>
            <a:r>
              <a:rPr lang="fa-IR" dirty="0">
                <a:cs typeface="B Lotus" panose="00000400000000000000" pitchFamily="2" charset="-78"/>
              </a:rPr>
              <a:t> 1_ شناخت خود</a:t>
            </a:r>
          </a:p>
          <a:p>
            <a:pPr marL="0" indent="0">
              <a:lnSpc>
                <a:spcPct val="150000"/>
              </a:lnSpc>
              <a:buNone/>
            </a:pPr>
            <a:r>
              <a:rPr lang="fa-IR" dirty="0">
                <a:cs typeface="B Lotus" panose="00000400000000000000" pitchFamily="2" charset="-78"/>
              </a:rPr>
              <a:t> 2_ شناخت طرف مقابل</a:t>
            </a:r>
          </a:p>
          <a:p>
            <a:pPr marL="0" indent="0">
              <a:lnSpc>
                <a:spcPct val="150000"/>
              </a:lnSpc>
              <a:buNone/>
            </a:pPr>
            <a:endParaRPr lang="fa-IR" dirty="0">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259307" y="5443680"/>
            <a:ext cx="3060457" cy="2133132"/>
          </a:xfrm>
          <a:prstGeom prst="rect">
            <a:avLst/>
          </a:prstGeom>
        </p:spPr>
      </p:pic>
    </p:spTree>
    <p:extLst>
      <p:ext uri="{BB962C8B-B14F-4D97-AF65-F5344CB8AC3E}">
        <p14:creationId xmlns:p14="http://schemas.microsoft.com/office/powerpoint/2010/main" val="30353160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468" y="476518"/>
            <a:ext cx="10515600" cy="1349106"/>
          </a:xfrm>
        </p:spPr>
        <p:txBody>
          <a:bodyPr>
            <a:normAutofit fontScale="90000"/>
          </a:bodyPr>
          <a:lstStyle/>
          <a:p>
            <a:pPr algn="ctr"/>
            <a:r>
              <a:rPr lang="fa-IR" sz="6000" b="1" dirty="0" smtClean="0">
                <a:solidFill>
                  <a:srgbClr val="FF0000"/>
                </a:solidFill>
                <a:cs typeface="B Lotus" panose="00000400000000000000" pitchFamily="2" charset="-78"/>
              </a:rPr>
              <a:t>گام ششم (</a:t>
            </a:r>
            <a:r>
              <a:rPr lang="fa-IR" sz="6000" b="1" dirty="0" smtClean="0">
                <a:cs typeface="B Lotus" panose="00000400000000000000" pitchFamily="2" charset="-78"/>
              </a:rPr>
              <a:t>انتخاب </a:t>
            </a:r>
            <a:r>
              <a:rPr lang="fa-IR" sz="6000" b="1" dirty="0">
                <a:cs typeface="B Lotus" panose="00000400000000000000" pitchFamily="2" charset="-78"/>
              </a:rPr>
              <a:t>فرد </a:t>
            </a:r>
            <a:r>
              <a:rPr lang="fa-IR" sz="6000" b="1" dirty="0" smtClean="0">
                <a:cs typeface="B Lotus" panose="00000400000000000000" pitchFamily="2" charset="-78"/>
              </a:rPr>
              <a:t>مناسب)</a:t>
            </a:r>
            <a:r>
              <a:rPr lang="fa-IR" sz="6000" b="1" dirty="0">
                <a:cs typeface="B Lotus" panose="00000400000000000000" pitchFamily="2" charset="-78"/>
              </a:rPr>
              <a:t/>
            </a:r>
            <a:br>
              <a:rPr lang="fa-IR" sz="6000" b="1" dirty="0">
                <a:cs typeface="B Lotus" panose="00000400000000000000" pitchFamily="2" charset="-78"/>
              </a:rPr>
            </a:br>
            <a:endParaRPr lang="fa-IR" sz="6000" b="1" dirty="0">
              <a:solidFill>
                <a:srgbClr val="FF0000"/>
              </a:solidFill>
              <a:cs typeface="B Lotus" panose="00000400000000000000" pitchFamily="2" charset="-78"/>
            </a:endParaRPr>
          </a:p>
        </p:txBody>
      </p:sp>
      <p:sp>
        <p:nvSpPr>
          <p:cNvPr id="3" name="Content Placeholder 2"/>
          <p:cNvSpPr>
            <a:spLocks noGrp="1"/>
          </p:cNvSpPr>
          <p:nvPr>
            <p:ph idx="1"/>
          </p:nvPr>
        </p:nvSpPr>
        <p:spPr>
          <a:xfrm>
            <a:off x="206063" y="1326524"/>
            <a:ext cx="11758410" cy="5531476"/>
          </a:xfrm>
        </p:spPr>
        <p:txBody>
          <a:bodyPr>
            <a:normAutofit fontScale="62500" lnSpcReduction="20000"/>
          </a:bodyPr>
          <a:lstStyle/>
          <a:p>
            <a:pPr marL="0" indent="0">
              <a:buNone/>
            </a:pPr>
            <a:r>
              <a:rPr lang="fa-IR" sz="4600" dirty="0" smtClean="0">
                <a:cs typeface="B Lotus" panose="00000400000000000000" pitchFamily="2" charset="-78"/>
              </a:rPr>
              <a:t>بعد </a:t>
            </a:r>
            <a:r>
              <a:rPr lang="fa-IR" sz="4600" dirty="0">
                <a:cs typeface="B Lotus" panose="00000400000000000000" pitchFamily="2" charset="-78"/>
              </a:rPr>
              <a:t>از اینکه شرایط فردی و خانواده برای ازدواج مهیا شد، بعد از آن نوبت یافتن همسری مناسب و متناسب </a:t>
            </a:r>
            <a:r>
              <a:rPr lang="fa-IR" sz="4600" dirty="0" smtClean="0">
                <a:cs typeface="B Lotus" panose="00000400000000000000" pitchFamily="2" charset="-78"/>
              </a:rPr>
              <a:t>است.</a:t>
            </a:r>
          </a:p>
          <a:p>
            <a:pPr marL="0" indent="0">
              <a:buNone/>
            </a:pPr>
            <a:r>
              <a:rPr lang="fa-IR" sz="4600" dirty="0" smtClean="0">
                <a:cs typeface="B Lotus" panose="00000400000000000000" pitchFamily="2" charset="-78"/>
              </a:rPr>
              <a:t> </a:t>
            </a:r>
            <a:r>
              <a:rPr lang="fa-IR" sz="4600" dirty="0">
                <a:cs typeface="B Lotus" panose="00000400000000000000" pitchFamily="2" charset="-78"/>
              </a:rPr>
              <a:t>در این راه لازم است صبور، با حوصله و دقت کافی داشت. </a:t>
            </a:r>
            <a:endParaRPr lang="fa-IR" sz="5700" b="1" dirty="0" smtClean="0">
              <a:cs typeface="B Lotus" panose="00000400000000000000" pitchFamily="2" charset="-78"/>
            </a:endParaRPr>
          </a:p>
          <a:p>
            <a:pPr marL="0" indent="0">
              <a:lnSpc>
                <a:spcPct val="250000"/>
              </a:lnSpc>
              <a:buNone/>
            </a:pPr>
            <a:r>
              <a:rPr lang="fa-IR" sz="5100" b="1" dirty="0" smtClean="0">
                <a:cs typeface="B Lotus" panose="00000400000000000000" pitchFamily="2" charset="-78"/>
              </a:rPr>
              <a:t>الف) کشش </a:t>
            </a:r>
            <a:r>
              <a:rPr lang="fa-IR" sz="5100" b="1" dirty="0">
                <a:cs typeface="B Lotus" panose="00000400000000000000" pitchFamily="2" charset="-78"/>
              </a:rPr>
              <a:t>و </a:t>
            </a:r>
            <a:r>
              <a:rPr lang="fa-IR" sz="5100" b="1" dirty="0" smtClean="0">
                <a:cs typeface="B Lotus" panose="00000400000000000000" pitchFamily="2" charset="-78"/>
              </a:rPr>
              <a:t>تمایل:</a:t>
            </a:r>
          </a:p>
          <a:p>
            <a:pPr marL="0" indent="0">
              <a:lnSpc>
                <a:spcPct val="250000"/>
              </a:lnSpc>
              <a:buNone/>
            </a:pPr>
            <a:r>
              <a:rPr lang="fa-IR" sz="3600" b="1" dirty="0" smtClean="0">
                <a:cs typeface="B Lotus" panose="00000400000000000000" pitchFamily="2" charset="-78"/>
              </a:rPr>
              <a:t> </a:t>
            </a:r>
            <a:r>
              <a:rPr lang="fa-IR" sz="3600" dirty="0">
                <a:cs typeface="B Lotus" panose="00000400000000000000" pitchFamily="2" charset="-78"/>
              </a:rPr>
              <a:t>1_تمایل عاطفی وهیجانی 2_ کشش جسمی 3_جنسی 4_ </a:t>
            </a:r>
            <a:r>
              <a:rPr lang="fa-IR" sz="3600" dirty="0" smtClean="0">
                <a:cs typeface="B Lotus" panose="00000400000000000000" pitchFamily="2" charset="-78"/>
              </a:rPr>
              <a:t>ارتباطی  </a:t>
            </a:r>
            <a:endParaRPr lang="en-US" sz="3600" dirty="0">
              <a:cs typeface="B Lotus" panose="00000400000000000000" pitchFamily="2" charset="-78"/>
            </a:endParaRPr>
          </a:p>
          <a:p>
            <a:pPr marL="0" indent="0">
              <a:lnSpc>
                <a:spcPct val="250000"/>
              </a:lnSpc>
              <a:buNone/>
            </a:pPr>
            <a:r>
              <a:rPr lang="fa-IR" sz="5100" b="1" dirty="0" smtClean="0">
                <a:cs typeface="B Lotus" panose="00000400000000000000" pitchFamily="2" charset="-78"/>
              </a:rPr>
              <a:t>ب</a:t>
            </a:r>
            <a:r>
              <a:rPr lang="fa-IR" sz="5100" b="1" dirty="0">
                <a:cs typeface="B Lotus" panose="00000400000000000000" pitchFamily="2" charset="-78"/>
              </a:rPr>
              <a:t>) شناخت </a:t>
            </a:r>
            <a:r>
              <a:rPr lang="fa-IR" sz="5100" b="1" dirty="0" smtClean="0">
                <a:cs typeface="B Lotus" panose="00000400000000000000" pitchFamily="2" charset="-78"/>
              </a:rPr>
              <a:t>:</a:t>
            </a:r>
          </a:p>
          <a:p>
            <a:pPr marL="0" indent="0">
              <a:lnSpc>
                <a:spcPct val="250000"/>
              </a:lnSpc>
              <a:buNone/>
            </a:pPr>
            <a:r>
              <a:rPr lang="fa-IR" sz="3600" dirty="0" smtClean="0">
                <a:cs typeface="B Lotus" panose="00000400000000000000" pitchFamily="2" charset="-78"/>
              </a:rPr>
              <a:t> </a:t>
            </a:r>
            <a:r>
              <a:rPr lang="fa-IR" sz="3600" dirty="0">
                <a:cs typeface="B Lotus" panose="00000400000000000000" pitchFamily="2" charset="-78"/>
              </a:rPr>
              <a:t>1_ شناخت خود 2_ شناخت طرف مقابل</a:t>
            </a:r>
            <a:endParaRPr lang="en-US" sz="3600" dirty="0">
              <a:cs typeface="B Lotus" panose="00000400000000000000" pitchFamily="2" charset="-78"/>
            </a:endParaRPr>
          </a:p>
          <a:p>
            <a:pPr marL="0" indent="0">
              <a:buNone/>
            </a:pPr>
            <a:endParaRPr lang="fa-IR" sz="3200" b="1" dirty="0"/>
          </a:p>
        </p:txBody>
      </p:sp>
      <p:pic>
        <p:nvPicPr>
          <p:cNvPr id="4" name="Picture 3"/>
          <p:cNvPicPr>
            <a:picLocks noChangeAspect="1"/>
          </p:cNvPicPr>
          <p:nvPr/>
        </p:nvPicPr>
        <p:blipFill>
          <a:blip r:embed="rId2"/>
          <a:stretch>
            <a:fillRect/>
          </a:stretch>
        </p:blipFill>
        <p:spPr>
          <a:xfrm>
            <a:off x="413092" y="5675039"/>
            <a:ext cx="3060457" cy="2133132"/>
          </a:xfrm>
          <a:prstGeom prst="rect">
            <a:avLst/>
          </a:prstGeom>
        </p:spPr>
      </p:pic>
    </p:spTree>
    <p:extLst>
      <p:ext uri="{BB962C8B-B14F-4D97-AF65-F5344CB8AC3E}">
        <p14:creationId xmlns:p14="http://schemas.microsoft.com/office/powerpoint/2010/main" val="196547285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5453" y="272956"/>
            <a:ext cx="10515600" cy="655092"/>
          </a:xfrm>
        </p:spPr>
        <p:txBody>
          <a:bodyPr>
            <a:normAutofit fontScale="90000"/>
          </a:bodyPr>
          <a:lstStyle/>
          <a:p>
            <a:pPr algn="ctr"/>
            <a:r>
              <a:rPr lang="fa-IR" dirty="0">
                <a:solidFill>
                  <a:srgbClr val="FF0000"/>
                </a:solidFill>
              </a:rPr>
              <a:t>ب) </a:t>
            </a:r>
            <a:r>
              <a:rPr lang="fa-IR" dirty="0" smtClean="0">
                <a:solidFill>
                  <a:srgbClr val="FF0000"/>
                </a:solidFill>
              </a:rPr>
              <a:t>شناخت : 1_ </a:t>
            </a:r>
            <a:r>
              <a:rPr lang="fa-IR" dirty="0">
                <a:solidFill>
                  <a:srgbClr val="FF0000"/>
                </a:solidFill>
              </a:rPr>
              <a:t>خودشناسی </a:t>
            </a:r>
          </a:p>
        </p:txBody>
      </p:sp>
      <p:sp>
        <p:nvSpPr>
          <p:cNvPr id="3" name="Content Placeholder 2"/>
          <p:cNvSpPr>
            <a:spLocks noGrp="1"/>
          </p:cNvSpPr>
          <p:nvPr>
            <p:ph idx="1"/>
          </p:nvPr>
        </p:nvSpPr>
        <p:spPr>
          <a:xfrm>
            <a:off x="150125" y="1091821"/>
            <a:ext cx="12041875" cy="5766179"/>
          </a:xfrm>
        </p:spPr>
        <p:txBody>
          <a:bodyPr/>
          <a:lstStyle/>
          <a:p>
            <a:pPr algn="just">
              <a:lnSpc>
                <a:spcPct val="150000"/>
              </a:lnSpc>
            </a:pPr>
            <a:r>
              <a:rPr lang="fa-IR" dirty="0" smtClean="0"/>
              <a:t>برای </a:t>
            </a:r>
            <a:r>
              <a:rPr lang="fa-IR" dirty="0"/>
              <a:t>آنکه بتوان شخص مناسبی را برای همسری انتخاب نموده و یا فرد مناسبی برای طرف مقابلمان باشیم و درنتیجه انتخابی آگاهانه و درست صورت گرفته باشد، نیاز بوده که شناخت درستی از خود و از زوایای آشکار و پنهان روانشناختی و شخصیتی مانند: ویژگیهای جسمی، فکری، هیجانی، رفتاری، خواسته ها، آرزوها، ایده ال ها، ارزشها، حساسیتها، معیارها و برنامه های زندگی خود داشته باشیم.</a:t>
            </a:r>
          </a:p>
          <a:p>
            <a:pPr algn="just">
              <a:lnSpc>
                <a:spcPct val="150000"/>
              </a:lnSpc>
            </a:pPr>
            <a:r>
              <a:rPr lang="fa-IR" b="1" dirty="0">
                <a:solidFill>
                  <a:schemeClr val="accent1"/>
                </a:solidFill>
              </a:rPr>
              <a:t>زمانی که ندانیم چه کسی هستیم، چه میخواهیم و به دنبال چه هستیم، چگونه میتوان این را دریابیم که آیا فرد مناسبی برای طرف مقابل هستیم یا خیر؟</a:t>
            </a:r>
          </a:p>
          <a:p>
            <a:endParaRPr lang="fa-IR" dirty="0"/>
          </a:p>
        </p:txBody>
      </p:sp>
      <p:pic>
        <p:nvPicPr>
          <p:cNvPr id="4" name="Picture 3"/>
          <p:cNvPicPr>
            <a:picLocks noChangeAspect="1"/>
          </p:cNvPicPr>
          <p:nvPr/>
        </p:nvPicPr>
        <p:blipFill>
          <a:blip r:embed="rId2"/>
          <a:stretch>
            <a:fillRect/>
          </a:stretch>
        </p:blipFill>
        <p:spPr>
          <a:xfrm>
            <a:off x="123986" y="5517594"/>
            <a:ext cx="3060457" cy="2133132"/>
          </a:xfrm>
          <a:prstGeom prst="rect">
            <a:avLst/>
          </a:prstGeom>
        </p:spPr>
      </p:pic>
    </p:spTree>
    <p:extLst>
      <p:ext uri="{BB962C8B-B14F-4D97-AF65-F5344CB8AC3E}">
        <p14:creationId xmlns:p14="http://schemas.microsoft.com/office/powerpoint/2010/main" val="233837395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77421"/>
            <a:ext cx="10515600" cy="982639"/>
          </a:xfrm>
        </p:spPr>
        <p:txBody>
          <a:bodyPr/>
          <a:lstStyle/>
          <a:p>
            <a:pPr algn="ctr"/>
            <a:r>
              <a:rPr lang="fa-IR" b="1" dirty="0">
                <a:solidFill>
                  <a:schemeClr val="accent2">
                    <a:lumMod val="75000"/>
                  </a:schemeClr>
                </a:solidFill>
                <a:cs typeface="B Lotus" panose="00000400000000000000" pitchFamily="2" charset="-78"/>
              </a:rPr>
              <a:t>شناخت طرف </a:t>
            </a:r>
            <a:r>
              <a:rPr lang="fa-IR" b="1" dirty="0" smtClean="0">
                <a:solidFill>
                  <a:schemeClr val="accent2">
                    <a:lumMod val="75000"/>
                  </a:schemeClr>
                </a:solidFill>
                <a:cs typeface="B Lotus" panose="00000400000000000000" pitchFamily="2" charset="-78"/>
              </a:rPr>
              <a:t>مقابل</a:t>
            </a:r>
            <a:endParaRPr lang="fa-IR" b="1" dirty="0">
              <a:solidFill>
                <a:schemeClr val="accent2">
                  <a:lumMod val="75000"/>
                </a:schemeClr>
              </a:solidFill>
              <a:cs typeface="B Lotus" panose="00000400000000000000" pitchFamily="2" charset="-78"/>
            </a:endParaRPr>
          </a:p>
        </p:txBody>
      </p:sp>
      <p:sp>
        <p:nvSpPr>
          <p:cNvPr id="3" name="Content Placeholder 2"/>
          <p:cNvSpPr>
            <a:spLocks noGrp="1"/>
          </p:cNvSpPr>
          <p:nvPr>
            <p:ph idx="1"/>
          </p:nvPr>
        </p:nvSpPr>
        <p:spPr>
          <a:xfrm>
            <a:off x="191069" y="1160060"/>
            <a:ext cx="11818961" cy="5486400"/>
          </a:xfrm>
        </p:spPr>
        <p:txBody>
          <a:bodyPr>
            <a:normAutofit lnSpcReduction="10000"/>
          </a:bodyPr>
          <a:lstStyle/>
          <a:p>
            <a:pPr algn="just">
              <a:lnSpc>
                <a:spcPct val="150000"/>
              </a:lnSpc>
            </a:pPr>
            <a:r>
              <a:rPr lang="fa-IR" dirty="0">
                <a:cs typeface="B Lotus" panose="00000400000000000000" pitchFamily="2" charset="-78"/>
              </a:rPr>
              <a:t>_ </a:t>
            </a:r>
            <a:r>
              <a:rPr lang="fa-IR" dirty="0" smtClean="0">
                <a:cs typeface="B Lotus" panose="00000400000000000000" pitchFamily="2" charset="-78"/>
              </a:rPr>
              <a:t>زمانیکه </a:t>
            </a:r>
            <a:r>
              <a:rPr lang="fa-IR" dirty="0">
                <a:cs typeface="B Lotus" panose="00000400000000000000" pitchFamily="2" charset="-78"/>
              </a:rPr>
              <a:t>شناخت درستی از خود، که شامل ویژگیهای جسمی، روانشناختی و شخصیتی مام بوده پیدا کردیم، نوبت به بررسی و انتخاب شخصی بوده که متناسب با این ویژگیها باشد. </a:t>
            </a:r>
            <a:endParaRPr lang="fa-IR" dirty="0" smtClean="0">
              <a:cs typeface="B Lotus" panose="00000400000000000000" pitchFamily="2" charset="-78"/>
            </a:endParaRPr>
          </a:p>
          <a:p>
            <a:pPr algn="just">
              <a:lnSpc>
                <a:spcPct val="150000"/>
              </a:lnSpc>
            </a:pPr>
            <a:r>
              <a:rPr lang="fa-IR" dirty="0" smtClean="0">
                <a:cs typeface="B Lotus" panose="00000400000000000000" pitchFamily="2" charset="-78"/>
              </a:rPr>
              <a:t>توان </a:t>
            </a:r>
            <a:r>
              <a:rPr lang="fa-IR" dirty="0">
                <a:cs typeface="B Lotus" panose="00000400000000000000" pitchFamily="2" charset="-78"/>
              </a:rPr>
              <a:t>شناخت و تشخیص افراد با کمک مشاوران، بزرگان، ریش سفیدان و معتمدان محلی میتواند بدست آید. </a:t>
            </a:r>
          </a:p>
          <a:p>
            <a:pPr algn="just">
              <a:lnSpc>
                <a:spcPct val="150000"/>
              </a:lnSpc>
            </a:pPr>
            <a:r>
              <a:rPr lang="fa-IR" dirty="0">
                <a:cs typeface="B Lotus" panose="00000400000000000000" pitchFamily="2" charset="-78"/>
              </a:rPr>
              <a:t>کمک از افراد صلاحیت دار به شناخت بیشتر از خود و طرف مقابل کمک شایانی میکند. ما زمانیکه خودمان را شناختیم، آنوقت به دنبال فردیکه مناسب برای ازدواج بوده می گردیم. </a:t>
            </a:r>
            <a:endParaRPr lang="fa-IR" dirty="0" smtClean="0">
              <a:cs typeface="B Lotus" panose="00000400000000000000" pitchFamily="2" charset="-78"/>
            </a:endParaRPr>
          </a:p>
          <a:p>
            <a:pPr algn="just">
              <a:lnSpc>
                <a:spcPct val="150000"/>
              </a:lnSpc>
            </a:pPr>
            <a:r>
              <a:rPr lang="fa-IR" dirty="0" smtClean="0">
                <a:cs typeface="B Lotus" panose="00000400000000000000" pitchFamily="2" charset="-78"/>
              </a:rPr>
              <a:t>این </a:t>
            </a:r>
            <a:r>
              <a:rPr lang="fa-IR" dirty="0">
                <a:cs typeface="B Lotus" panose="00000400000000000000" pitchFamily="2" charset="-78"/>
              </a:rPr>
              <a:t>افراد، با توجه به اهمیت مساله سعی کرده، تصویر روشنی از طرفین در آنها ایجاد نموده و درنتیجه به شناخت بهتر و درست افراد ازهم و انتخاب آگاهانه کمک زیادی نماید.</a:t>
            </a:r>
          </a:p>
          <a:p>
            <a:endParaRPr lang="fa-IR" dirty="0"/>
          </a:p>
        </p:txBody>
      </p:sp>
      <p:pic>
        <p:nvPicPr>
          <p:cNvPr id="4" name="Picture 3"/>
          <p:cNvPicPr>
            <a:picLocks noChangeAspect="1"/>
          </p:cNvPicPr>
          <p:nvPr/>
        </p:nvPicPr>
        <p:blipFill>
          <a:blip r:embed="rId2"/>
          <a:stretch>
            <a:fillRect/>
          </a:stretch>
        </p:blipFill>
        <p:spPr>
          <a:xfrm>
            <a:off x="123986" y="5895832"/>
            <a:ext cx="3060457" cy="1754893"/>
          </a:xfrm>
          <a:prstGeom prst="rect">
            <a:avLst/>
          </a:prstGeom>
        </p:spPr>
      </p:pic>
    </p:spTree>
    <p:extLst>
      <p:ext uri="{BB962C8B-B14F-4D97-AF65-F5344CB8AC3E}">
        <p14:creationId xmlns:p14="http://schemas.microsoft.com/office/powerpoint/2010/main" val="264510931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77309"/>
          </a:xfrm>
        </p:spPr>
        <p:txBody>
          <a:bodyPr/>
          <a:lstStyle/>
          <a:p>
            <a:pPr algn="ctr"/>
            <a:r>
              <a:rPr lang="fa-IR" b="1" dirty="0" smtClean="0">
                <a:solidFill>
                  <a:srgbClr val="FF0000"/>
                </a:solidFill>
                <a:cs typeface="B Lotus" panose="00000400000000000000" pitchFamily="2" charset="-78"/>
              </a:rPr>
              <a:t>گام هفتم </a:t>
            </a:r>
            <a:r>
              <a:rPr lang="fa-IR" b="1" dirty="0" smtClean="0">
                <a:cs typeface="B Lotus" panose="00000400000000000000" pitchFamily="2" charset="-78"/>
              </a:rPr>
              <a:t>(داشتن </a:t>
            </a:r>
            <a:r>
              <a:rPr lang="fa-IR" b="1" dirty="0">
                <a:cs typeface="B Lotus" panose="00000400000000000000" pitchFamily="2" charset="-78"/>
              </a:rPr>
              <a:t>یا کسب مهارتهای </a:t>
            </a:r>
            <a:r>
              <a:rPr lang="fa-IR" b="1" dirty="0" smtClean="0">
                <a:cs typeface="B Lotus" panose="00000400000000000000" pitchFamily="2" charset="-78"/>
              </a:rPr>
              <a:t>همسرداری)</a:t>
            </a:r>
            <a:endParaRPr lang="fa-IR" b="1" dirty="0">
              <a:solidFill>
                <a:srgbClr val="FF0000"/>
              </a:solidFill>
              <a:cs typeface="B Lotus" panose="00000400000000000000" pitchFamily="2" charset="-78"/>
            </a:endParaRPr>
          </a:p>
        </p:txBody>
      </p:sp>
      <p:sp>
        <p:nvSpPr>
          <p:cNvPr id="3" name="Content Placeholder 2"/>
          <p:cNvSpPr>
            <a:spLocks noGrp="1"/>
          </p:cNvSpPr>
          <p:nvPr>
            <p:ph idx="1"/>
          </p:nvPr>
        </p:nvSpPr>
        <p:spPr>
          <a:xfrm>
            <a:off x="167425" y="1339403"/>
            <a:ext cx="11668259" cy="5518597"/>
          </a:xfrm>
        </p:spPr>
        <p:txBody>
          <a:bodyPr>
            <a:normAutofit/>
          </a:bodyPr>
          <a:lstStyle/>
          <a:p>
            <a:pPr marL="0" indent="0" algn="just">
              <a:lnSpc>
                <a:spcPct val="150000"/>
              </a:lnSpc>
              <a:buNone/>
            </a:pPr>
            <a:r>
              <a:rPr lang="fa-IR" sz="3600" dirty="0" smtClean="0">
                <a:cs typeface="B Lotus" panose="00000400000000000000" pitchFamily="2" charset="-78"/>
              </a:rPr>
              <a:t>هر </a:t>
            </a:r>
            <a:r>
              <a:rPr lang="fa-IR" sz="3600" dirty="0">
                <a:cs typeface="B Lotus" panose="00000400000000000000" pitchFamily="2" charset="-78"/>
              </a:rPr>
              <a:t>فردی که از مهارتهای همسرداری بیشتری برخوردار بوده از احتمال بیشتری برای ازدواج موفق برخوردار خواهد بود</a:t>
            </a:r>
            <a:r>
              <a:rPr lang="fa-IR" sz="3600" dirty="0" smtClean="0">
                <a:cs typeface="B Lotus" panose="00000400000000000000" pitchFamily="2" charset="-78"/>
              </a:rPr>
              <a:t>.</a:t>
            </a:r>
          </a:p>
          <a:p>
            <a:pPr marL="0" indent="0" algn="just">
              <a:lnSpc>
                <a:spcPct val="150000"/>
              </a:lnSpc>
              <a:buNone/>
            </a:pPr>
            <a:r>
              <a:rPr lang="fa-IR" sz="3600" dirty="0" smtClean="0">
                <a:cs typeface="B Lotus" panose="00000400000000000000" pitchFamily="2" charset="-78"/>
              </a:rPr>
              <a:t> </a:t>
            </a:r>
            <a:r>
              <a:rPr lang="fa-IR" sz="3600" dirty="0">
                <a:cs typeface="B Lotus" panose="00000400000000000000" pitchFamily="2" charset="-78"/>
              </a:rPr>
              <a:t>بعد از انتخاب همسر و ازدواج، زوجین نیاز داشته این نهال تازه شکل گرفته را به نحو احسن رسیدگی کرده و برای پایداری، ثبات، رشد و استحکام آن تلاش کنند</a:t>
            </a:r>
            <a:r>
              <a:rPr lang="fa-IR" sz="3600" dirty="0" smtClean="0">
                <a:cs typeface="B Lotus" panose="00000400000000000000" pitchFamily="2" charset="-78"/>
              </a:rPr>
              <a:t>.</a:t>
            </a:r>
          </a:p>
          <a:p>
            <a:pPr marL="0" indent="0">
              <a:lnSpc>
                <a:spcPct val="150000"/>
              </a:lnSpc>
              <a:buNone/>
            </a:pPr>
            <a:r>
              <a:rPr lang="fa-IR" sz="3200" dirty="0" smtClean="0"/>
              <a:t> </a:t>
            </a:r>
            <a:endParaRPr lang="fa-IR" sz="3200" dirty="0"/>
          </a:p>
          <a:p>
            <a:pPr>
              <a:lnSpc>
                <a:spcPct val="150000"/>
              </a:lnSpc>
            </a:pPr>
            <a:endParaRPr lang="fa-IR" dirty="0"/>
          </a:p>
        </p:txBody>
      </p:sp>
      <p:pic>
        <p:nvPicPr>
          <p:cNvPr id="4" name="Picture 3"/>
          <p:cNvPicPr>
            <a:picLocks noChangeAspect="1"/>
          </p:cNvPicPr>
          <p:nvPr/>
        </p:nvPicPr>
        <p:blipFill>
          <a:blip r:embed="rId2"/>
          <a:stretch>
            <a:fillRect/>
          </a:stretch>
        </p:blipFill>
        <p:spPr>
          <a:xfrm>
            <a:off x="318963" y="5589729"/>
            <a:ext cx="3060457" cy="2133132"/>
          </a:xfrm>
          <a:prstGeom prst="rect">
            <a:avLst/>
          </a:prstGeom>
        </p:spPr>
      </p:pic>
    </p:spTree>
    <p:extLst>
      <p:ext uri="{BB962C8B-B14F-4D97-AF65-F5344CB8AC3E}">
        <p14:creationId xmlns:p14="http://schemas.microsoft.com/office/powerpoint/2010/main" val="3794406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0" cy="1159099"/>
          </a:xfrm>
          <a:solidFill>
            <a:schemeClr val="accent2">
              <a:lumMod val="20000"/>
              <a:lumOff val="80000"/>
            </a:schemeClr>
          </a:solidFill>
        </p:spPr>
        <p:txBody>
          <a:bodyPr>
            <a:normAutofit/>
          </a:bodyPr>
          <a:lstStyle/>
          <a:p>
            <a:pPr algn="ctr"/>
            <a:r>
              <a:rPr lang="fa-IR" b="1" dirty="0" smtClean="0">
                <a:solidFill>
                  <a:srgbClr val="00B050"/>
                </a:solidFill>
                <a:cs typeface="B Lotus" panose="00000400000000000000" pitchFamily="2" charset="-78"/>
              </a:rPr>
              <a:t>هدف اصلی آموزش پیش از ازدواج</a:t>
            </a:r>
            <a:endParaRPr lang="fa-IR" b="1" dirty="0">
              <a:solidFill>
                <a:srgbClr val="00B050"/>
              </a:solidFill>
              <a:cs typeface="B Lotus" panose="00000400000000000000" pitchFamily="2" charset="-78"/>
            </a:endParaRPr>
          </a:p>
        </p:txBody>
      </p:sp>
      <p:sp>
        <p:nvSpPr>
          <p:cNvPr id="3" name="Content Placeholder 2"/>
          <p:cNvSpPr>
            <a:spLocks noGrp="1"/>
          </p:cNvSpPr>
          <p:nvPr>
            <p:ph idx="1"/>
          </p:nvPr>
        </p:nvSpPr>
        <p:spPr>
          <a:xfrm>
            <a:off x="2" y="1159098"/>
            <a:ext cx="12191998" cy="5698901"/>
          </a:xfrm>
        </p:spPr>
        <p:txBody>
          <a:bodyPr>
            <a:normAutofit/>
          </a:bodyPr>
          <a:lstStyle/>
          <a:p>
            <a:pPr>
              <a:lnSpc>
                <a:spcPct val="150000"/>
              </a:lnSpc>
            </a:pPr>
            <a:r>
              <a:rPr lang="fa-IR" sz="3200" dirty="0" smtClean="0">
                <a:cs typeface="B Lotus" panose="00000400000000000000" pitchFamily="2" charset="-78"/>
              </a:rPr>
              <a:t>افزایش سطح سواد و دانش افراد برای ازدواج</a:t>
            </a:r>
          </a:p>
          <a:p>
            <a:pPr>
              <a:lnSpc>
                <a:spcPct val="150000"/>
              </a:lnSpc>
            </a:pPr>
            <a:r>
              <a:rPr lang="fa-IR" sz="3200" dirty="0" smtClean="0">
                <a:cs typeface="B Lotus" panose="00000400000000000000" pitchFamily="2" charset="-78"/>
              </a:rPr>
              <a:t>کمک به ایجاد انگیزه برای ازدواج</a:t>
            </a:r>
          </a:p>
          <a:p>
            <a:pPr>
              <a:lnSpc>
                <a:spcPct val="150000"/>
              </a:lnSpc>
            </a:pPr>
            <a:r>
              <a:rPr lang="fa-IR" sz="3200" dirty="0" smtClean="0">
                <a:cs typeface="B Lotus" panose="00000400000000000000" pitchFamily="2" charset="-78"/>
              </a:rPr>
              <a:t>آشنایی با مشاور و ارتباط بیشتر با مشاور</a:t>
            </a:r>
          </a:p>
          <a:p>
            <a:pPr>
              <a:lnSpc>
                <a:spcPct val="150000"/>
              </a:lnSpc>
            </a:pPr>
            <a:r>
              <a:rPr lang="fa-IR" sz="3200" dirty="0" smtClean="0">
                <a:cs typeface="B Lotus" panose="00000400000000000000" pitchFamily="2" charset="-78"/>
              </a:rPr>
              <a:t> ایجاد اعتماد و دریافت کمک در زمانهای لازم</a:t>
            </a:r>
          </a:p>
          <a:p>
            <a:pPr>
              <a:lnSpc>
                <a:spcPct val="150000"/>
              </a:lnSpc>
            </a:pPr>
            <a:r>
              <a:rPr lang="fa-IR" sz="3200" dirty="0" smtClean="0">
                <a:cs typeface="B Lotus" panose="00000400000000000000" pitchFamily="2" charset="-78"/>
              </a:rPr>
              <a:t>عینی سازی</a:t>
            </a:r>
          </a:p>
          <a:p>
            <a:pPr>
              <a:lnSpc>
                <a:spcPct val="150000"/>
              </a:lnSpc>
            </a:pPr>
            <a:r>
              <a:rPr lang="fa-IR" sz="3200" dirty="0" smtClean="0">
                <a:cs typeface="B Lotus" panose="00000400000000000000" pitchFamily="2" charset="-78"/>
              </a:rPr>
              <a:t>آینده نمایی یا به تصویر کشیدن آینده با توجه به شرایط شان</a:t>
            </a:r>
            <a:endParaRPr lang="fa-IR" sz="3200" dirty="0">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316624" y="5618407"/>
            <a:ext cx="3060457" cy="1924335"/>
          </a:xfrm>
          <a:prstGeom prst="rect">
            <a:avLst/>
          </a:prstGeom>
        </p:spPr>
      </p:pic>
    </p:spTree>
    <p:extLst>
      <p:ext uri="{BB962C8B-B14F-4D97-AF65-F5344CB8AC3E}">
        <p14:creationId xmlns:p14="http://schemas.microsoft.com/office/powerpoint/2010/main" val="421168384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800" b="1" dirty="0">
                <a:solidFill>
                  <a:srgbClr val="C00000"/>
                </a:solidFill>
                <a:cs typeface="B Lotus" panose="00000400000000000000" pitchFamily="2" charset="-78"/>
              </a:rPr>
              <a:t>چگونگی کسب مهارتهای </a:t>
            </a:r>
            <a:r>
              <a:rPr lang="fa-IR" sz="4800" b="1" dirty="0" smtClean="0">
                <a:solidFill>
                  <a:srgbClr val="C00000"/>
                </a:solidFill>
                <a:cs typeface="B Lotus" panose="00000400000000000000" pitchFamily="2" charset="-78"/>
              </a:rPr>
              <a:t>همسرداری</a:t>
            </a:r>
            <a:endParaRPr lang="fa-IR" sz="4800" dirty="0">
              <a:solidFill>
                <a:srgbClr val="C00000"/>
              </a:solidFill>
              <a:cs typeface="B Lotus" panose="00000400000000000000" pitchFamily="2" charset="-78"/>
            </a:endParaRPr>
          </a:p>
        </p:txBody>
      </p:sp>
      <p:sp>
        <p:nvSpPr>
          <p:cNvPr id="3" name="Content Placeholder 2"/>
          <p:cNvSpPr>
            <a:spLocks noGrp="1"/>
          </p:cNvSpPr>
          <p:nvPr>
            <p:ph idx="1"/>
          </p:nvPr>
        </p:nvSpPr>
        <p:spPr>
          <a:xfrm>
            <a:off x="283335" y="1787857"/>
            <a:ext cx="11410682" cy="4857642"/>
          </a:xfrm>
        </p:spPr>
        <p:txBody>
          <a:bodyPr>
            <a:normAutofit fontScale="92500" lnSpcReduction="20000"/>
          </a:bodyPr>
          <a:lstStyle/>
          <a:p>
            <a:pPr lvl="0">
              <a:lnSpc>
                <a:spcPct val="150000"/>
              </a:lnSpc>
              <a:buFont typeface="Wingdings" panose="05000000000000000000" pitchFamily="2" charset="2"/>
              <a:buChar char="§"/>
            </a:pPr>
            <a:r>
              <a:rPr lang="fa-IR" sz="3600" dirty="0" smtClean="0">
                <a:cs typeface="B Lotus" panose="00000400000000000000" pitchFamily="2" charset="-78"/>
              </a:rPr>
              <a:t>خانواده</a:t>
            </a:r>
            <a:endParaRPr lang="en-US" sz="3600" dirty="0">
              <a:cs typeface="B Lotus" panose="00000400000000000000" pitchFamily="2" charset="-78"/>
            </a:endParaRPr>
          </a:p>
          <a:p>
            <a:pPr lvl="0">
              <a:lnSpc>
                <a:spcPct val="150000"/>
              </a:lnSpc>
              <a:buFont typeface="Wingdings" panose="05000000000000000000" pitchFamily="2" charset="2"/>
              <a:buChar char="§"/>
            </a:pPr>
            <a:r>
              <a:rPr lang="fa-IR" sz="3600" dirty="0">
                <a:cs typeface="B Lotus" panose="00000400000000000000" pitchFamily="2" charset="-78"/>
              </a:rPr>
              <a:t>مدرسه</a:t>
            </a:r>
            <a:endParaRPr lang="en-US" sz="3600" dirty="0">
              <a:cs typeface="B Lotus" panose="00000400000000000000" pitchFamily="2" charset="-78"/>
            </a:endParaRPr>
          </a:p>
          <a:p>
            <a:pPr lvl="0">
              <a:lnSpc>
                <a:spcPct val="150000"/>
              </a:lnSpc>
              <a:buFont typeface="Wingdings" panose="05000000000000000000" pitchFamily="2" charset="2"/>
              <a:buChar char="§"/>
            </a:pPr>
            <a:r>
              <a:rPr lang="fa-IR" sz="3600" dirty="0">
                <a:cs typeface="B Lotus" panose="00000400000000000000" pitchFamily="2" charset="-78"/>
              </a:rPr>
              <a:t>دانشگاه</a:t>
            </a:r>
            <a:endParaRPr lang="en-US" sz="3600" dirty="0">
              <a:cs typeface="B Lotus" panose="00000400000000000000" pitchFamily="2" charset="-78"/>
            </a:endParaRPr>
          </a:p>
          <a:p>
            <a:pPr lvl="0">
              <a:lnSpc>
                <a:spcPct val="150000"/>
              </a:lnSpc>
              <a:buFont typeface="Wingdings" panose="05000000000000000000" pitchFamily="2" charset="2"/>
              <a:buChar char="§"/>
            </a:pPr>
            <a:r>
              <a:rPr lang="fa-IR" sz="3600" dirty="0">
                <a:cs typeface="B Lotus" panose="00000400000000000000" pitchFamily="2" charset="-78"/>
              </a:rPr>
              <a:t>رسانه ها</a:t>
            </a:r>
            <a:endParaRPr lang="en-US" sz="3600" dirty="0">
              <a:cs typeface="B Lotus" panose="00000400000000000000" pitchFamily="2" charset="-78"/>
            </a:endParaRPr>
          </a:p>
          <a:p>
            <a:pPr lvl="0">
              <a:lnSpc>
                <a:spcPct val="150000"/>
              </a:lnSpc>
              <a:buFont typeface="Wingdings" panose="05000000000000000000" pitchFamily="2" charset="2"/>
              <a:buChar char="§"/>
            </a:pPr>
            <a:r>
              <a:rPr lang="fa-IR" sz="3600" dirty="0" smtClean="0">
                <a:cs typeface="B Lotus" panose="00000400000000000000" pitchFamily="2" charset="-78"/>
              </a:rPr>
              <a:t>دوستان</a:t>
            </a:r>
          </a:p>
          <a:p>
            <a:pPr lvl="0">
              <a:lnSpc>
                <a:spcPct val="150000"/>
              </a:lnSpc>
              <a:buFont typeface="Wingdings" panose="05000000000000000000" pitchFamily="2" charset="2"/>
              <a:buChar char="§"/>
            </a:pPr>
            <a:r>
              <a:rPr lang="fa-IR" sz="3600" dirty="0" smtClean="0">
                <a:cs typeface="B Lotus" panose="00000400000000000000" pitchFamily="2" charset="-78"/>
              </a:rPr>
              <a:t>کلاسها و کارگاهای آموزشی</a:t>
            </a:r>
            <a:endParaRPr lang="en-US" sz="3600" dirty="0">
              <a:cs typeface="B Lotus" panose="00000400000000000000" pitchFamily="2" charset="-78"/>
            </a:endParaRPr>
          </a:p>
          <a:p>
            <a:endParaRPr lang="fa-IR" dirty="0"/>
          </a:p>
        </p:txBody>
      </p:sp>
      <p:pic>
        <p:nvPicPr>
          <p:cNvPr id="4" name="Picture 3"/>
          <p:cNvPicPr>
            <a:picLocks noChangeAspect="1"/>
          </p:cNvPicPr>
          <p:nvPr/>
        </p:nvPicPr>
        <p:blipFill>
          <a:blip r:embed="rId2"/>
          <a:stretch>
            <a:fillRect/>
          </a:stretch>
        </p:blipFill>
        <p:spPr>
          <a:xfrm>
            <a:off x="460756" y="5384191"/>
            <a:ext cx="3060457" cy="2133132"/>
          </a:xfrm>
          <a:prstGeom prst="rect">
            <a:avLst/>
          </a:prstGeom>
        </p:spPr>
      </p:pic>
    </p:spTree>
    <p:extLst>
      <p:ext uri="{BB962C8B-B14F-4D97-AF65-F5344CB8AC3E}">
        <p14:creationId xmlns:p14="http://schemas.microsoft.com/office/powerpoint/2010/main" val="139391810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487" y="425003"/>
            <a:ext cx="11449319" cy="1133341"/>
          </a:xfrm>
        </p:spPr>
        <p:txBody>
          <a:bodyPr>
            <a:noAutofit/>
          </a:bodyPr>
          <a:lstStyle/>
          <a:p>
            <a:pPr algn="ctr"/>
            <a:r>
              <a:rPr lang="fa-IR" sz="4800" b="1" dirty="0" smtClean="0">
                <a:solidFill>
                  <a:srgbClr val="FF0000"/>
                </a:solidFill>
                <a:cs typeface="B Lotus" panose="00000400000000000000" pitchFamily="2" charset="-78"/>
              </a:rPr>
              <a:t>گام هشتم </a:t>
            </a:r>
            <a:r>
              <a:rPr lang="fa-IR" sz="4800" b="1" dirty="0" smtClean="0">
                <a:cs typeface="B Lotus" panose="00000400000000000000" pitchFamily="2" charset="-78"/>
              </a:rPr>
              <a:t>(مشاوره </a:t>
            </a:r>
            <a:r>
              <a:rPr lang="fa-IR" sz="4800" b="1" dirty="0">
                <a:cs typeface="B Lotus" panose="00000400000000000000" pitchFamily="2" charset="-78"/>
              </a:rPr>
              <a:t>پیش از </a:t>
            </a:r>
            <a:r>
              <a:rPr lang="fa-IR" sz="4800" b="1" dirty="0" smtClean="0">
                <a:cs typeface="B Lotus" panose="00000400000000000000" pitchFamily="2" charset="-78"/>
              </a:rPr>
              <a:t>ازدواج)</a:t>
            </a:r>
            <a:endParaRPr lang="fa-IR" sz="4800" b="1" dirty="0">
              <a:solidFill>
                <a:srgbClr val="FF0000"/>
              </a:solidFill>
              <a:cs typeface="B Lotus" panose="00000400000000000000" pitchFamily="2" charset="-78"/>
            </a:endParaRPr>
          </a:p>
        </p:txBody>
      </p:sp>
      <p:sp>
        <p:nvSpPr>
          <p:cNvPr id="3" name="Content Placeholder 2"/>
          <p:cNvSpPr>
            <a:spLocks noGrp="1"/>
          </p:cNvSpPr>
          <p:nvPr>
            <p:ph idx="1"/>
          </p:nvPr>
        </p:nvSpPr>
        <p:spPr>
          <a:xfrm>
            <a:off x="231819" y="1455313"/>
            <a:ext cx="11758411" cy="5402687"/>
          </a:xfrm>
        </p:spPr>
        <p:txBody>
          <a:bodyPr>
            <a:normAutofit/>
          </a:bodyPr>
          <a:lstStyle/>
          <a:p>
            <a:pPr marL="0" indent="0">
              <a:lnSpc>
                <a:spcPct val="150000"/>
              </a:lnSpc>
              <a:buNone/>
            </a:pPr>
            <a:r>
              <a:rPr lang="fa-IR" sz="3200" b="1" dirty="0" smtClean="0">
                <a:solidFill>
                  <a:srgbClr val="0070C0"/>
                </a:solidFill>
                <a:cs typeface="B Lotus" panose="00000400000000000000" pitchFamily="2" charset="-78"/>
              </a:rPr>
              <a:t>روانشناس </a:t>
            </a:r>
            <a:r>
              <a:rPr lang="fa-IR" sz="3200" b="1" dirty="0">
                <a:solidFill>
                  <a:srgbClr val="0070C0"/>
                </a:solidFill>
                <a:cs typeface="B Lotus" panose="00000400000000000000" pitchFamily="2" charset="-78"/>
              </a:rPr>
              <a:t>متخصص در امر ازدواج و خانواده با توجه به دانش و تجربه ای که در زمینه ازدواج داشته، می تواند به افراد و خانواده ها در انتخاب فردی مناسب برای ازدواج یاری نماید</a:t>
            </a:r>
            <a:r>
              <a:rPr lang="fa-IR" sz="3200" b="1" dirty="0" smtClean="0">
                <a:solidFill>
                  <a:srgbClr val="0070C0"/>
                </a:solidFill>
                <a:cs typeface="B Lotus" panose="00000400000000000000" pitchFamily="2" charset="-78"/>
              </a:rPr>
              <a:t>.</a:t>
            </a:r>
          </a:p>
          <a:p>
            <a:pPr marL="0" indent="0">
              <a:lnSpc>
                <a:spcPct val="150000"/>
              </a:lnSpc>
              <a:buNone/>
            </a:pPr>
            <a:r>
              <a:rPr lang="fa-IR" sz="3200" dirty="0" smtClean="0">
                <a:cs typeface="B Lotus" panose="00000400000000000000" pitchFamily="2" charset="-78"/>
              </a:rPr>
              <a:t> </a:t>
            </a:r>
            <a:r>
              <a:rPr lang="fa-IR" sz="3200" dirty="0">
                <a:cs typeface="B Lotus" panose="00000400000000000000" pitchFamily="2" charset="-78"/>
              </a:rPr>
              <a:t>بنابراین لزوم مشاوره پیش از ازدواج در ازدواج موفق بسیار موثر است. در جلسات مشاوره پیش از ازدواج، عوامل مختلفی که در ازدواج موفق اثر گذار بوده بررسی شده و به شناخت افراد و تصمیم گیری درست کمک زیادی می شود</a:t>
            </a:r>
            <a:r>
              <a:rPr lang="fa-IR" sz="3200" dirty="0" smtClean="0">
                <a:cs typeface="B Lotus" panose="00000400000000000000" pitchFamily="2" charset="-78"/>
              </a:rPr>
              <a:t>.</a:t>
            </a:r>
          </a:p>
          <a:p>
            <a:pPr marL="0" indent="0">
              <a:buNone/>
            </a:pPr>
            <a:endParaRPr lang="fa-IR" sz="3200" dirty="0"/>
          </a:p>
        </p:txBody>
      </p:sp>
      <p:pic>
        <p:nvPicPr>
          <p:cNvPr id="4" name="Picture 3"/>
          <p:cNvPicPr>
            <a:picLocks noChangeAspect="1"/>
          </p:cNvPicPr>
          <p:nvPr/>
        </p:nvPicPr>
        <p:blipFill>
          <a:blip r:embed="rId2"/>
          <a:stretch>
            <a:fillRect/>
          </a:stretch>
        </p:blipFill>
        <p:spPr>
          <a:xfrm>
            <a:off x="231820" y="5661591"/>
            <a:ext cx="3060457" cy="2133132"/>
          </a:xfrm>
          <a:prstGeom prst="rect">
            <a:avLst/>
          </a:prstGeom>
        </p:spPr>
      </p:pic>
    </p:spTree>
    <p:extLst>
      <p:ext uri="{BB962C8B-B14F-4D97-AF65-F5344CB8AC3E}">
        <p14:creationId xmlns:p14="http://schemas.microsoft.com/office/powerpoint/2010/main" val="136830206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0575"/>
            <a:ext cx="12192000" cy="884894"/>
          </a:xfrm>
        </p:spPr>
        <p:txBody>
          <a:bodyPr>
            <a:normAutofit/>
          </a:bodyPr>
          <a:lstStyle/>
          <a:p>
            <a:pPr algn="ctr"/>
            <a:r>
              <a:rPr lang="fa-IR" sz="5400" b="1" dirty="0" smtClean="0">
                <a:solidFill>
                  <a:srgbClr val="00B050"/>
                </a:solidFill>
                <a:effectLst>
                  <a:outerShdw blurRad="38100" dist="38100" dir="2700000" algn="tl">
                    <a:srgbClr val="000000">
                      <a:alpha val="43137"/>
                    </a:srgbClr>
                  </a:outerShdw>
                </a:effectLst>
                <a:cs typeface="B Lotus" panose="00000400000000000000" pitchFamily="2" charset="-78"/>
              </a:rPr>
              <a:t>انواع 5 گانه عشق واقعی و کاذب:</a:t>
            </a:r>
            <a:endParaRPr lang="fa-IR" sz="5400" b="1" dirty="0">
              <a:solidFill>
                <a:srgbClr val="00B050"/>
              </a:solidFill>
              <a:effectLst>
                <a:outerShdw blurRad="38100" dist="38100" dir="2700000" algn="tl">
                  <a:srgbClr val="000000">
                    <a:alpha val="43137"/>
                  </a:srgbClr>
                </a:outerShdw>
              </a:effectLst>
              <a:cs typeface="B Lotus" panose="00000400000000000000" pitchFamily="2" charset="-78"/>
            </a:endParaRPr>
          </a:p>
        </p:txBody>
      </p:sp>
      <p:sp>
        <p:nvSpPr>
          <p:cNvPr id="3" name="Content Placeholder 2"/>
          <p:cNvSpPr>
            <a:spLocks noGrp="1"/>
          </p:cNvSpPr>
          <p:nvPr>
            <p:ph idx="1"/>
          </p:nvPr>
        </p:nvSpPr>
        <p:spPr>
          <a:xfrm>
            <a:off x="240502" y="1228299"/>
            <a:ext cx="11951498" cy="5459104"/>
          </a:xfrm>
        </p:spPr>
        <p:txBody>
          <a:bodyPr>
            <a:noAutofit/>
          </a:bodyPr>
          <a:lstStyle/>
          <a:p>
            <a:pPr algn="just">
              <a:buFont typeface="Wingdings" panose="05000000000000000000" pitchFamily="2" charset="2"/>
              <a:buChar char="v"/>
            </a:pPr>
            <a:r>
              <a:rPr lang="fa-IR" sz="3600" dirty="0">
                <a:solidFill>
                  <a:srgbClr val="A50021"/>
                </a:solidFill>
                <a:cs typeface="B Lotus" panose="00000400000000000000" pitchFamily="2" charset="-78"/>
              </a:rPr>
              <a:t>برخی کلمات در تاریخ زندگی بشری مصداق عینی و روشنی برای خود دارند و برخی کلمات مبهم و انتزاعی هستند. هر چقدر کلمات از معنای روشن و شفافی برخوردار باشند، نقش موثر و کاربردی در زندگی انسان بازی کرده و باعث رشد و موفقیت او می شوند و برعکس هرچقدر کلمات نامفهوم و غیرقابل تعریف مشخص باشند، موجب آسیب و خسارت می شوند.</a:t>
            </a:r>
          </a:p>
          <a:p>
            <a:pPr algn="just">
              <a:buFont typeface="Wingdings" panose="05000000000000000000" pitchFamily="2" charset="2"/>
              <a:buChar char="v"/>
            </a:pPr>
            <a:r>
              <a:rPr lang="fa-IR" sz="3600" dirty="0">
                <a:solidFill>
                  <a:srgbClr val="A50021"/>
                </a:solidFill>
                <a:cs typeface="B Lotus" panose="00000400000000000000" pitchFamily="2" charset="-78"/>
              </a:rPr>
              <a:t>به نظر من، عشق از کلمات معدودی بوده که نتوانسته معیار روشن و معینی برای خود نمایان کند. </a:t>
            </a:r>
            <a:r>
              <a:rPr lang="fa-IR" sz="3600" dirty="0" smtClean="0">
                <a:solidFill>
                  <a:srgbClr val="A50021"/>
                </a:solidFill>
                <a:cs typeface="B Lotus" panose="00000400000000000000" pitchFamily="2" charset="-78"/>
              </a:rPr>
              <a:t>نظریه </a:t>
            </a:r>
            <a:r>
              <a:rPr lang="fa-IR" sz="3600" dirty="0">
                <a:solidFill>
                  <a:srgbClr val="A50021"/>
                </a:solidFill>
                <a:cs typeface="B Lotus" panose="00000400000000000000" pitchFamily="2" charset="-78"/>
              </a:rPr>
              <a:t>پردازان و اندیشمندان بسیاری در مورد عشق سخن گفته و هرکدام از دید خود به آن پرداخته اند، اما هیچ کدام نتوانسته اند تعریف مشخصی ارائه نمایند و حتی در برخی موارد، نظرات شان به دلیل تعریف اشتباه موجب آسیب و گمراهی شده است. </a:t>
            </a:r>
          </a:p>
        </p:txBody>
      </p:sp>
      <p:pic>
        <p:nvPicPr>
          <p:cNvPr id="4" name="Picture 3"/>
          <p:cNvPicPr>
            <a:picLocks noChangeAspect="1"/>
          </p:cNvPicPr>
          <p:nvPr/>
        </p:nvPicPr>
        <p:blipFill>
          <a:blip r:embed="rId2"/>
          <a:stretch>
            <a:fillRect/>
          </a:stretch>
        </p:blipFill>
        <p:spPr>
          <a:xfrm>
            <a:off x="240503" y="5936776"/>
            <a:ext cx="2521977" cy="1758351"/>
          </a:xfrm>
          <a:prstGeom prst="rect">
            <a:avLst/>
          </a:prstGeom>
        </p:spPr>
      </p:pic>
    </p:spTree>
    <p:extLst>
      <p:ext uri="{BB962C8B-B14F-4D97-AF65-F5344CB8AC3E}">
        <p14:creationId xmlns:p14="http://schemas.microsoft.com/office/powerpoint/2010/main" val="143979702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1999" cy="1364776"/>
          </a:xfrm>
        </p:spPr>
        <p:txBody>
          <a:bodyPr>
            <a:noAutofit/>
          </a:bodyPr>
          <a:lstStyle/>
          <a:p>
            <a:pPr algn="ctr"/>
            <a:r>
              <a:rPr lang="fa-IR" sz="3600" b="1" dirty="0">
                <a:solidFill>
                  <a:srgbClr val="0070C0"/>
                </a:solidFill>
                <a:effectLst>
                  <a:outerShdw blurRad="38100" dist="38100" dir="2700000" algn="tl">
                    <a:srgbClr val="000000">
                      <a:alpha val="43137"/>
                    </a:srgbClr>
                  </a:outerShdw>
                </a:effectLst>
                <a:cs typeface="B Lotus" panose="00000400000000000000" pitchFamily="2" charset="-78"/>
              </a:rPr>
              <a:t>به نظر من فرمول عشق واقعی در زندگی زناشویی را اینطور می توان نوشت</a:t>
            </a:r>
            <a:r>
              <a:rPr lang="fa-IR" sz="3600" b="1" dirty="0" smtClean="0">
                <a:solidFill>
                  <a:srgbClr val="0070C0"/>
                </a:solidFill>
                <a:effectLst>
                  <a:outerShdw blurRad="38100" dist="38100" dir="2700000" algn="tl">
                    <a:srgbClr val="000000">
                      <a:alpha val="43137"/>
                    </a:srgbClr>
                  </a:outerShdw>
                </a:effectLst>
                <a:cs typeface="B Lotus" panose="00000400000000000000" pitchFamily="2" charset="-78"/>
              </a:rPr>
              <a:t>:</a:t>
            </a:r>
            <a:endParaRPr lang="fa-IR" sz="4000" b="1" dirty="0">
              <a:solidFill>
                <a:srgbClr val="0070C0"/>
              </a:solidFill>
              <a:effectLst>
                <a:outerShdw blurRad="38100" dist="38100" dir="2700000" algn="tl">
                  <a:srgbClr val="000000">
                    <a:alpha val="43137"/>
                  </a:srgbClr>
                </a:outerShdw>
              </a:effectLst>
              <a:cs typeface="B Lotus" panose="00000400000000000000" pitchFamily="2" charset="-78"/>
            </a:endParaRPr>
          </a:p>
        </p:txBody>
      </p:sp>
      <p:sp>
        <p:nvSpPr>
          <p:cNvPr id="3" name="Content Placeholder 2"/>
          <p:cNvSpPr>
            <a:spLocks noGrp="1"/>
          </p:cNvSpPr>
          <p:nvPr>
            <p:ph idx="1"/>
          </p:nvPr>
        </p:nvSpPr>
        <p:spPr>
          <a:xfrm>
            <a:off x="0" y="1555844"/>
            <a:ext cx="12078269" cy="5302155"/>
          </a:xfrm>
        </p:spPr>
        <p:txBody>
          <a:bodyPr>
            <a:normAutofit/>
          </a:bodyPr>
          <a:lstStyle/>
          <a:p>
            <a:pPr marL="0" indent="0">
              <a:buNone/>
            </a:pPr>
            <a:r>
              <a:rPr lang="fa-IR" sz="4800" dirty="0" smtClean="0">
                <a:solidFill>
                  <a:srgbClr val="C00000"/>
                </a:solidFill>
                <a:cs typeface="B Lotus" panose="00000400000000000000" pitchFamily="2" charset="-78"/>
              </a:rPr>
              <a:t>1</a:t>
            </a:r>
            <a:r>
              <a:rPr lang="fa-IR" sz="4800" dirty="0">
                <a:solidFill>
                  <a:srgbClr val="C00000"/>
                </a:solidFill>
                <a:cs typeface="B Lotus" panose="00000400000000000000" pitchFamily="2" charset="-78"/>
              </a:rPr>
              <a:t>) احساس مثبت و علاقه ای شدید به </a:t>
            </a:r>
            <a:r>
              <a:rPr lang="fa-IR" sz="4800" dirty="0" smtClean="0">
                <a:solidFill>
                  <a:srgbClr val="C00000"/>
                </a:solidFill>
                <a:cs typeface="B Lotus" panose="00000400000000000000" pitchFamily="2" charset="-78"/>
              </a:rPr>
              <a:t>فردی</a:t>
            </a:r>
          </a:p>
          <a:p>
            <a:pPr marL="0" indent="0">
              <a:buNone/>
            </a:pPr>
            <a:r>
              <a:rPr lang="fa-IR" sz="4800" dirty="0" smtClean="0">
                <a:solidFill>
                  <a:srgbClr val="C00000"/>
                </a:solidFill>
                <a:cs typeface="B Lotus" panose="00000400000000000000" pitchFamily="2" charset="-78"/>
              </a:rPr>
              <a:t> </a:t>
            </a:r>
            <a:r>
              <a:rPr lang="fa-IR" sz="4800" dirty="0">
                <a:solidFill>
                  <a:srgbClr val="C00000"/>
                </a:solidFill>
                <a:cs typeface="B Lotus" panose="00000400000000000000" pitchFamily="2" charset="-78"/>
              </a:rPr>
              <a:t>2) شناخت درست آن فرد و وجود بخش زیادی از معیارها و </a:t>
            </a:r>
            <a:r>
              <a:rPr lang="fa-IR" sz="4800" dirty="0" smtClean="0">
                <a:solidFill>
                  <a:srgbClr val="C00000"/>
                </a:solidFill>
                <a:cs typeface="B Lotus" panose="00000400000000000000" pitchFamily="2" charset="-78"/>
              </a:rPr>
              <a:t>     خواسته </a:t>
            </a:r>
            <a:r>
              <a:rPr lang="fa-IR" sz="4800" dirty="0">
                <a:solidFill>
                  <a:srgbClr val="C00000"/>
                </a:solidFill>
                <a:cs typeface="B Lotus" panose="00000400000000000000" pitchFamily="2" charset="-78"/>
              </a:rPr>
              <a:t>ها در آن </a:t>
            </a:r>
            <a:r>
              <a:rPr lang="fa-IR" sz="4800" dirty="0" smtClean="0">
                <a:solidFill>
                  <a:srgbClr val="C00000"/>
                </a:solidFill>
                <a:cs typeface="B Lotus" panose="00000400000000000000" pitchFamily="2" charset="-78"/>
              </a:rPr>
              <a:t>فرد</a:t>
            </a:r>
          </a:p>
          <a:p>
            <a:pPr marL="0" indent="0">
              <a:buNone/>
            </a:pPr>
            <a:r>
              <a:rPr lang="fa-IR" sz="4800" dirty="0" smtClean="0">
                <a:solidFill>
                  <a:srgbClr val="C00000"/>
                </a:solidFill>
                <a:cs typeface="B Lotus" panose="00000400000000000000" pitchFamily="2" charset="-78"/>
              </a:rPr>
              <a:t> </a:t>
            </a:r>
            <a:r>
              <a:rPr lang="fa-IR" sz="4800" dirty="0">
                <a:solidFill>
                  <a:srgbClr val="C00000"/>
                </a:solidFill>
                <a:cs typeface="B Lotus" panose="00000400000000000000" pitchFamily="2" charset="-78"/>
              </a:rPr>
              <a:t>3) داشتن سلامت روانی و شخصیتی </a:t>
            </a:r>
            <a:endParaRPr lang="fa-IR" sz="4800" dirty="0" smtClean="0">
              <a:solidFill>
                <a:srgbClr val="C00000"/>
              </a:solidFill>
              <a:cs typeface="B Lotus" panose="00000400000000000000" pitchFamily="2" charset="-78"/>
            </a:endParaRPr>
          </a:p>
          <a:p>
            <a:pPr marL="0" indent="0">
              <a:buNone/>
            </a:pPr>
            <a:r>
              <a:rPr lang="fa-IR" sz="4800" dirty="0" smtClean="0">
                <a:solidFill>
                  <a:srgbClr val="C00000"/>
                </a:solidFill>
                <a:cs typeface="B Lotus" panose="00000400000000000000" pitchFamily="2" charset="-78"/>
              </a:rPr>
              <a:t> </a:t>
            </a:r>
            <a:r>
              <a:rPr lang="fa-IR" sz="4800" dirty="0">
                <a:solidFill>
                  <a:srgbClr val="C00000"/>
                </a:solidFill>
                <a:cs typeface="B Lotus" panose="00000400000000000000" pitchFamily="2" charset="-78"/>
              </a:rPr>
              <a:t>4) داشتن مهارتهای </a:t>
            </a:r>
            <a:r>
              <a:rPr lang="fa-IR" sz="4800" dirty="0" smtClean="0">
                <a:solidFill>
                  <a:srgbClr val="C00000"/>
                </a:solidFill>
                <a:cs typeface="B Lotus" panose="00000400000000000000" pitchFamily="2" charset="-78"/>
              </a:rPr>
              <a:t>همسرداری</a:t>
            </a:r>
          </a:p>
          <a:p>
            <a:pPr marL="0" indent="0">
              <a:buNone/>
            </a:pPr>
            <a:r>
              <a:rPr lang="fa-IR" sz="4800" dirty="0" smtClean="0">
                <a:solidFill>
                  <a:srgbClr val="C00000"/>
                </a:solidFill>
                <a:cs typeface="B Lotus" panose="00000400000000000000" pitchFamily="2" charset="-78"/>
              </a:rPr>
              <a:t> </a:t>
            </a:r>
            <a:r>
              <a:rPr lang="fa-IR" sz="4800" dirty="0">
                <a:solidFill>
                  <a:srgbClr val="C00000"/>
                </a:solidFill>
                <a:cs typeface="B Lotus" panose="00000400000000000000" pitchFamily="2" charset="-78"/>
              </a:rPr>
              <a:t>5) داشتن تمامی این ویژگیها در طرف مقابل </a:t>
            </a:r>
          </a:p>
        </p:txBody>
      </p:sp>
      <p:pic>
        <p:nvPicPr>
          <p:cNvPr id="4" name="Picture 3"/>
          <p:cNvPicPr>
            <a:picLocks noChangeAspect="1"/>
          </p:cNvPicPr>
          <p:nvPr/>
        </p:nvPicPr>
        <p:blipFill>
          <a:blip r:embed="rId2"/>
          <a:stretch>
            <a:fillRect/>
          </a:stretch>
        </p:blipFill>
        <p:spPr>
          <a:xfrm>
            <a:off x="0" y="5666705"/>
            <a:ext cx="3060457" cy="2182969"/>
          </a:xfrm>
          <a:prstGeom prst="rect">
            <a:avLst/>
          </a:prstGeom>
        </p:spPr>
      </p:pic>
    </p:spTree>
    <p:extLst>
      <p:ext uri="{BB962C8B-B14F-4D97-AF65-F5344CB8AC3E}">
        <p14:creationId xmlns:p14="http://schemas.microsoft.com/office/powerpoint/2010/main" val="213642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6478" y="218112"/>
            <a:ext cx="11892390" cy="778175"/>
          </a:xfrm>
        </p:spPr>
        <p:txBody>
          <a:bodyPr>
            <a:noAutofit/>
          </a:bodyPr>
          <a:lstStyle/>
          <a:p>
            <a:pPr algn="ctr"/>
            <a:r>
              <a:rPr lang="fa-IR" sz="4000" b="1" dirty="0">
                <a:solidFill>
                  <a:schemeClr val="accent6">
                    <a:lumMod val="75000"/>
                  </a:schemeClr>
                </a:solidFill>
                <a:effectLst>
                  <a:outerShdw blurRad="38100" dist="38100" dir="2700000" algn="tl">
                    <a:srgbClr val="000000">
                      <a:alpha val="43137"/>
                    </a:srgbClr>
                  </a:outerShdw>
                </a:effectLst>
                <a:cs typeface="B Lotus" panose="00000400000000000000" pitchFamily="2" charset="-78"/>
              </a:rPr>
              <a:t>زمانی که تمامی این 5 عامل در یک ازدواج وجود داشته </a:t>
            </a:r>
            <a:r>
              <a:rPr lang="fa-IR" sz="4000" b="1" dirty="0" smtClean="0">
                <a:solidFill>
                  <a:schemeClr val="accent6">
                    <a:lumMod val="75000"/>
                  </a:schemeClr>
                </a:solidFill>
                <a:effectLst>
                  <a:outerShdw blurRad="38100" dist="38100" dir="2700000" algn="tl">
                    <a:srgbClr val="000000">
                      <a:alpha val="43137"/>
                    </a:srgbClr>
                  </a:outerShdw>
                </a:effectLst>
                <a:cs typeface="B Lotus" panose="00000400000000000000" pitchFamily="2" charset="-78"/>
              </a:rPr>
              <a:t>باشد:</a:t>
            </a:r>
            <a:endParaRPr lang="fa-IR" sz="4000" b="1" dirty="0">
              <a:solidFill>
                <a:schemeClr val="accent6">
                  <a:lumMod val="75000"/>
                </a:schemeClr>
              </a:solidFill>
              <a:effectLst>
                <a:outerShdw blurRad="38100" dist="38100" dir="2700000" algn="tl">
                  <a:srgbClr val="000000">
                    <a:alpha val="43137"/>
                  </a:srgbClr>
                </a:outerShdw>
              </a:effectLst>
              <a:cs typeface="B Lotus" panose="00000400000000000000" pitchFamily="2" charset="-78"/>
            </a:endParaRPr>
          </a:p>
        </p:txBody>
      </p:sp>
      <p:sp>
        <p:nvSpPr>
          <p:cNvPr id="3" name="Content Placeholder 2"/>
          <p:cNvSpPr>
            <a:spLocks noGrp="1"/>
          </p:cNvSpPr>
          <p:nvPr>
            <p:ph idx="1"/>
          </p:nvPr>
        </p:nvSpPr>
        <p:spPr>
          <a:xfrm>
            <a:off x="1" y="1473958"/>
            <a:ext cx="12192000" cy="5384042"/>
          </a:xfrm>
        </p:spPr>
        <p:txBody>
          <a:bodyPr>
            <a:normAutofit/>
          </a:bodyPr>
          <a:lstStyle/>
          <a:p>
            <a:pPr algn="just">
              <a:buFont typeface="Wingdings" panose="05000000000000000000" pitchFamily="2" charset="2"/>
              <a:buChar char="v"/>
            </a:pPr>
            <a:r>
              <a:rPr lang="fa-IR" sz="4400" dirty="0" smtClean="0">
                <a:cs typeface="B Lotus" panose="00000400000000000000" pitchFamily="2" charset="-78"/>
              </a:rPr>
              <a:t>می </a:t>
            </a:r>
            <a:r>
              <a:rPr lang="fa-IR" sz="4400" dirty="0">
                <a:cs typeface="B Lotus" panose="00000400000000000000" pitchFamily="2" charset="-78"/>
              </a:rPr>
              <a:t>تواند منجر به زندگی زناشویی عاشقانه و رضایت بخش گردد. هر زمان این پنج مولفه با درصد بالایی در یک رابطه زناشویی حضور داشته، می توان آن ازدواج را ازدواجی عاشقانه و موفق نامید</a:t>
            </a:r>
            <a:r>
              <a:rPr lang="fa-IR" sz="4400" dirty="0" smtClean="0">
                <a:cs typeface="B Lotus" panose="00000400000000000000" pitchFamily="2" charset="-78"/>
              </a:rPr>
              <a:t>.</a:t>
            </a:r>
          </a:p>
          <a:p>
            <a:pPr marL="0" indent="0" algn="just">
              <a:buNone/>
            </a:pPr>
            <a:endParaRPr lang="fa-IR" sz="1800" dirty="0">
              <a:cs typeface="B Lotus" panose="00000400000000000000" pitchFamily="2" charset="-78"/>
            </a:endParaRPr>
          </a:p>
          <a:p>
            <a:pPr algn="just">
              <a:buFont typeface="Wingdings" panose="05000000000000000000" pitchFamily="2" charset="2"/>
              <a:buChar char="v"/>
            </a:pPr>
            <a:r>
              <a:rPr lang="fa-IR" sz="4400" dirty="0">
                <a:cs typeface="B Lotus" panose="00000400000000000000" pitchFamily="2" charset="-78"/>
              </a:rPr>
              <a:t>و برعکس زمانیکه هر کدام از این عوامل وجود نداشته، آن ازدواج عاشقانه نبوده و ازدواج با عشقی کاذب بوده و در نتیجه سطح رضایتمندی افراد از رابطه زناشویی پایین خواهد بود.</a:t>
            </a:r>
          </a:p>
          <a:p>
            <a:endParaRPr lang="fa-IR" sz="4400" dirty="0">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136478" y="5559095"/>
            <a:ext cx="2897746" cy="2133785"/>
          </a:xfrm>
          <a:prstGeom prst="rect">
            <a:avLst/>
          </a:prstGeom>
        </p:spPr>
      </p:pic>
    </p:spTree>
    <p:extLst>
      <p:ext uri="{BB962C8B-B14F-4D97-AF65-F5344CB8AC3E}">
        <p14:creationId xmlns:p14="http://schemas.microsoft.com/office/powerpoint/2010/main" val="259469387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1848" y="900752"/>
            <a:ext cx="10515600" cy="409433"/>
          </a:xfrm>
        </p:spPr>
        <p:txBody>
          <a:bodyPr>
            <a:noAutofit/>
          </a:bodyPr>
          <a:lstStyle/>
          <a:p>
            <a:pPr algn="ctr"/>
            <a:r>
              <a:rPr lang="fa-IR" sz="6000" b="1" dirty="0">
                <a:solidFill>
                  <a:srgbClr val="C00000"/>
                </a:solidFill>
                <a:effectLst>
                  <a:outerShdw blurRad="38100" dist="38100" dir="2700000" algn="tl">
                    <a:srgbClr val="000000">
                      <a:alpha val="43137"/>
                    </a:srgbClr>
                  </a:outerShdw>
                </a:effectLst>
                <a:cs typeface="B Lotus" panose="00000400000000000000" pitchFamily="2" charset="-78"/>
              </a:rPr>
              <a:t>عشق واقعی: </a:t>
            </a:r>
            <a:br>
              <a:rPr lang="fa-IR" sz="6000" b="1" dirty="0">
                <a:solidFill>
                  <a:srgbClr val="C00000"/>
                </a:solidFill>
                <a:effectLst>
                  <a:outerShdw blurRad="38100" dist="38100" dir="2700000" algn="tl">
                    <a:srgbClr val="000000">
                      <a:alpha val="43137"/>
                    </a:srgbClr>
                  </a:outerShdw>
                </a:effectLst>
                <a:cs typeface="B Lotus" panose="00000400000000000000" pitchFamily="2" charset="-78"/>
              </a:rPr>
            </a:br>
            <a:endParaRPr lang="fa-IR" sz="6000" b="1" dirty="0">
              <a:solidFill>
                <a:srgbClr val="C00000"/>
              </a:solidFill>
              <a:effectLst>
                <a:outerShdw blurRad="38100" dist="38100" dir="2700000" algn="tl">
                  <a:srgbClr val="000000">
                    <a:alpha val="43137"/>
                  </a:srgbClr>
                </a:outerShdw>
              </a:effectLst>
              <a:cs typeface="B Lotus" panose="00000400000000000000" pitchFamily="2" charset="-78"/>
            </a:endParaRPr>
          </a:p>
        </p:txBody>
      </p:sp>
      <p:sp>
        <p:nvSpPr>
          <p:cNvPr id="3" name="Content Placeholder 2"/>
          <p:cNvSpPr>
            <a:spLocks noGrp="1"/>
          </p:cNvSpPr>
          <p:nvPr>
            <p:ph idx="1"/>
          </p:nvPr>
        </p:nvSpPr>
        <p:spPr>
          <a:xfrm>
            <a:off x="231820" y="1473958"/>
            <a:ext cx="11709971" cy="5384041"/>
          </a:xfrm>
        </p:spPr>
        <p:txBody>
          <a:bodyPr>
            <a:noAutofit/>
          </a:bodyPr>
          <a:lstStyle/>
          <a:p>
            <a:pPr marL="0" indent="0" algn="just">
              <a:buNone/>
            </a:pPr>
            <a:r>
              <a:rPr lang="fa-IR" sz="4400" dirty="0" smtClean="0">
                <a:cs typeface="B Lotus" panose="00000400000000000000" pitchFamily="2" charset="-78"/>
              </a:rPr>
              <a:t>هر </a:t>
            </a:r>
            <a:r>
              <a:rPr lang="fa-IR" sz="4400" dirty="0">
                <a:cs typeface="B Lotus" panose="00000400000000000000" pitchFamily="2" charset="-78"/>
              </a:rPr>
              <a:t>دو نفر کشش و میل وصف ناپذیری برای باهم بودن داشته و این تمایل با شناخت درست و ارزیابی منطقی تکمیل گردیده است. </a:t>
            </a:r>
            <a:endParaRPr lang="fa-IR" sz="4400" dirty="0" smtClean="0">
              <a:cs typeface="B Lotus" panose="00000400000000000000" pitchFamily="2" charset="-78"/>
            </a:endParaRPr>
          </a:p>
          <a:p>
            <a:pPr marL="0" indent="0" algn="just">
              <a:buNone/>
            </a:pPr>
            <a:r>
              <a:rPr lang="fa-IR" sz="4400" dirty="0" smtClean="0">
                <a:cs typeface="B Lotus" panose="00000400000000000000" pitchFamily="2" charset="-78"/>
              </a:rPr>
              <a:t>ازطرفی </a:t>
            </a:r>
            <a:r>
              <a:rPr lang="fa-IR" sz="4400" dirty="0">
                <a:cs typeface="B Lotus" panose="00000400000000000000" pitchFamily="2" charset="-78"/>
              </a:rPr>
              <a:t>هر دو، مهارتهای همسرداری و سلامت روانی و شخصیتی نیز دارند</a:t>
            </a:r>
            <a:r>
              <a:rPr lang="fa-IR" sz="4400" dirty="0" smtClean="0">
                <a:cs typeface="B Lotus" panose="00000400000000000000" pitchFamily="2" charset="-78"/>
              </a:rPr>
              <a:t>.</a:t>
            </a:r>
          </a:p>
          <a:p>
            <a:pPr marL="0" indent="0" algn="just">
              <a:buNone/>
            </a:pPr>
            <a:r>
              <a:rPr lang="fa-IR" sz="4400" dirty="0" smtClean="0">
                <a:cs typeface="B Lotus" panose="00000400000000000000" pitchFamily="2" charset="-78"/>
              </a:rPr>
              <a:t> </a:t>
            </a:r>
            <a:r>
              <a:rPr lang="fa-IR" sz="4400" dirty="0">
                <a:cs typeface="B Lotus" panose="00000400000000000000" pitchFamily="2" charset="-78"/>
              </a:rPr>
              <a:t>این نوع ازدواج (عشق واقعی) در فراز و نشیب های زندگی و تعامل طرفین باهم، پخته تر، قوی تر و مستحکم تر می شود.</a:t>
            </a:r>
          </a:p>
          <a:p>
            <a:endParaRPr lang="fa-IR" sz="4000" dirty="0">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240503" y="5561342"/>
            <a:ext cx="3060457" cy="2133785"/>
          </a:xfrm>
          <a:prstGeom prst="rect">
            <a:avLst/>
          </a:prstGeom>
        </p:spPr>
      </p:pic>
    </p:spTree>
    <p:extLst>
      <p:ext uri="{BB962C8B-B14F-4D97-AF65-F5344CB8AC3E}">
        <p14:creationId xmlns:p14="http://schemas.microsoft.com/office/powerpoint/2010/main" val="390476428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a:blip r:embed="rId2"/>
          <a:stretch>
            <a:fillRect/>
          </a:stretch>
        </p:blipFill>
        <p:spPr>
          <a:xfrm>
            <a:off x="0" y="365125"/>
            <a:ext cx="12192000" cy="6492875"/>
          </a:xfrm>
          <a:prstGeom prst="rect">
            <a:avLst/>
          </a:prstGeom>
        </p:spPr>
      </p:pic>
      <p:pic>
        <p:nvPicPr>
          <p:cNvPr id="5" name="Picture 4"/>
          <p:cNvPicPr>
            <a:picLocks noChangeAspect="1"/>
          </p:cNvPicPr>
          <p:nvPr/>
        </p:nvPicPr>
        <p:blipFill>
          <a:blip r:embed="rId3"/>
          <a:stretch>
            <a:fillRect/>
          </a:stretch>
        </p:blipFill>
        <p:spPr>
          <a:xfrm>
            <a:off x="150350" y="5587099"/>
            <a:ext cx="3060457" cy="2133785"/>
          </a:xfrm>
          <a:prstGeom prst="rect">
            <a:avLst/>
          </a:prstGeom>
        </p:spPr>
      </p:pic>
    </p:spTree>
    <p:extLst>
      <p:ext uri="{BB962C8B-B14F-4D97-AF65-F5344CB8AC3E}">
        <p14:creationId xmlns:p14="http://schemas.microsoft.com/office/powerpoint/2010/main" val="52175388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501253"/>
          </a:xfrm>
        </p:spPr>
        <p:txBody>
          <a:bodyPr>
            <a:noAutofit/>
          </a:bodyPr>
          <a:lstStyle/>
          <a:p>
            <a:pPr algn="ctr"/>
            <a:r>
              <a:rPr lang="fa-IR" sz="5400" b="1" dirty="0">
                <a:effectLst>
                  <a:outerShdw blurRad="38100" dist="38100" dir="2700000" algn="tl">
                    <a:srgbClr val="000000">
                      <a:alpha val="43137"/>
                    </a:srgbClr>
                  </a:outerShdw>
                </a:effectLst>
                <a:cs typeface="B Lotus" panose="00000400000000000000" pitchFamily="2" charset="-78"/>
              </a:rPr>
              <a:t>مدلهای عشق </a:t>
            </a:r>
            <a:r>
              <a:rPr lang="fa-IR" sz="5400" b="1" dirty="0" smtClean="0">
                <a:effectLst>
                  <a:outerShdw blurRad="38100" dist="38100" dir="2700000" algn="tl">
                    <a:srgbClr val="000000">
                      <a:alpha val="43137"/>
                    </a:srgbClr>
                  </a:outerShdw>
                </a:effectLst>
                <a:cs typeface="B Lotus" panose="00000400000000000000" pitchFamily="2" charset="-78"/>
              </a:rPr>
              <a:t>کاذب</a:t>
            </a:r>
            <a:endParaRPr lang="fa-IR" sz="5400" b="1" dirty="0">
              <a:effectLst>
                <a:outerShdw blurRad="38100" dist="38100" dir="2700000" algn="tl">
                  <a:srgbClr val="000000">
                    <a:alpha val="43137"/>
                  </a:srgbClr>
                </a:outerShdw>
              </a:effectLst>
              <a:cs typeface="B Lotus" panose="00000400000000000000" pitchFamily="2" charset="-78"/>
            </a:endParaRPr>
          </a:p>
        </p:txBody>
      </p:sp>
      <p:sp>
        <p:nvSpPr>
          <p:cNvPr id="3" name="Content Placeholder 2"/>
          <p:cNvSpPr>
            <a:spLocks noGrp="1"/>
          </p:cNvSpPr>
          <p:nvPr>
            <p:ph idx="1"/>
          </p:nvPr>
        </p:nvSpPr>
        <p:spPr>
          <a:xfrm>
            <a:off x="115910" y="1392072"/>
            <a:ext cx="11935063" cy="5343579"/>
          </a:xfrm>
        </p:spPr>
        <p:txBody>
          <a:bodyPr>
            <a:normAutofit lnSpcReduction="10000"/>
          </a:bodyPr>
          <a:lstStyle/>
          <a:p>
            <a:pPr marL="0" indent="0" algn="just">
              <a:buNone/>
            </a:pPr>
            <a:r>
              <a:rPr lang="fa-IR" sz="4800" b="1" dirty="0" smtClean="0">
                <a:solidFill>
                  <a:srgbClr val="00B050"/>
                </a:solidFill>
                <a:cs typeface="B Lotus" panose="00000400000000000000" pitchFamily="2" charset="-78"/>
              </a:rPr>
              <a:t>تعریف </a:t>
            </a:r>
            <a:r>
              <a:rPr lang="fa-IR" sz="4800" b="1" dirty="0">
                <a:solidFill>
                  <a:srgbClr val="00B050"/>
                </a:solidFill>
                <a:cs typeface="B Lotus" panose="00000400000000000000" pitchFamily="2" charset="-78"/>
              </a:rPr>
              <a:t>معین و مشخصی برای عشق وجود ندارد، اما می توان بر اساس برخی عوامل بین عشق واقعی و احساس اشتباه (عشق کاذب) تمایزی قائل شد. </a:t>
            </a:r>
            <a:endParaRPr lang="fa-IR" sz="4800" b="1" dirty="0" smtClean="0">
              <a:solidFill>
                <a:srgbClr val="00B050"/>
              </a:solidFill>
              <a:cs typeface="B Lotus" panose="00000400000000000000" pitchFamily="2" charset="-78"/>
            </a:endParaRPr>
          </a:p>
          <a:p>
            <a:pPr marL="0" indent="0" algn="just">
              <a:buNone/>
            </a:pPr>
            <a:r>
              <a:rPr lang="fa-IR" sz="4800" b="1" dirty="0" smtClean="0">
                <a:solidFill>
                  <a:srgbClr val="00B050"/>
                </a:solidFill>
                <a:cs typeface="B Lotus" panose="00000400000000000000" pitchFamily="2" charset="-78"/>
              </a:rPr>
              <a:t>به </a:t>
            </a:r>
            <a:r>
              <a:rPr lang="fa-IR" sz="4800" b="1" dirty="0">
                <a:solidFill>
                  <a:srgbClr val="00B050"/>
                </a:solidFill>
                <a:cs typeface="B Lotus" panose="00000400000000000000" pitchFamily="2" charset="-78"/>
              </a:rPr>
              <a:t>همین دلیل هر کسی با صرف داشتن رابطه احساسی، خود را عاشق و رابطه خود را رابطه عاشقانه می نامد. </a:t>
            </a:r>
          </a:p>
          <a:p>
            <a:pPr marL="0" indent="0" algn="just">
              <a:buNone/>
            </a:pPr>
            <a:r>
              <a:rPr lang="fa-IR" sz="4800" b="1" dirty="0">
                <a:solidFill>
                  <a:srgbClr val="00B050"/>
                </a:solidFill>
                <a:cs typeface="B Lotus" panose="00000400000000000000" pitchFamily="2" charset="-78"/>
              </a:rPr>
              <a:t>5 مدل را در نظر گرفته ام که ازدواج در هر کدام از این مدل ها، موجب پایین ترین سطح رضایت از زندگی زناشویی خواهد شد.</a:t>
            </a:r>
          </a:p>
          <a:p>
            <a:endParaRPr lang="fa-IR" sz="4800" dirty="0">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240504" y="5808708"/>
            <a:ext cx="2659000" cy="1853885"/>
          </a:xfrm>
          <a:prstGeom prst="rect">
            <a:avLst/>
          </a:prstGeom>
        </p:spPr>
      </p:pic>
    </p:spTree>
    <p:extLst>
      <p:ext uri="{BB962C8B-B14F-4D97-AF65-F5344CB8AC3E}">
        <p14:creationId xmlns:p14="http://schemas.microsoft.com/office/powerpoint/2010/main" val="69916327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2000" cy="2074460"/>
          </a:xfrm>
        </p:spPr>
        <p:txBody>
          <a:bodyPr>
            <a:normAutofit/>
          </a:bodyPr>
          <a:lstStyle/>
          <a:p>
            <a:pPr algn="ctr"/>
            <a:r>
              <a:rPr lang="fa-IR" sz="3200" b="1" dirty="0">
                <a:solidFill>
                  <a:schemeClr val="accent6">
                    <a:lumMod val="75000"/>
                  </a:schemeClr>
                </a:solidFill>
                <a:cs typeface="B Lotus" panose="00000400000000000000" pitchFamily="2" charset="-78"/>
              </a:rPr>
              <a:t>مدل 1_  ازدواج بر مبنای عشق کاذب و زندگی زناشویی با رضایت کم:  (شور و شوق، هیجان و احساس + شناخت و ارزیابی نادرست) + (سلامت روانشناختی و شخصیتی + داشتن مهارتهای همسرداری)</a:t>
            </a:r>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1820" y="1897039"/>
            <a:ext cx="11655380" cy="4787096"/>
          </a:xfrm>
          <a:prstGeom prst="rect">
            <a:avLst/>
          </a:prstGeom>
          <a:noFill/>
        </p:spPr>
      </p:pic>
      <p:pic>
        <p:nvPicPr>
          <p:cNvPr id="5" name="Picture 4"/>
          <p:cNvPicPr>
            <a:picLocks noChangeAspect="1"/>
          </p:cNvPicPr>
          <p:nvPr/>
        </p:nvPicPr>
        <p:blipFill>
          <a:blip r:embed="rId3"/>
          <a:stretch>
            <a:fillRect/>
          </a:stretch>
        </p:blipFill>
        <p:spPr>
          <a:xfrm>
            <a:off x="231820" y="5239370"/>
            <a:ext cx="3060457" cy="2133785"/>
          </a:xfrm>
          <a:prstGeom prst="rect">
            <a:avLst/>
          </a:prstGeom>
        </p:spPr>
      </p:pic>
    </p:spTree>
    <p:extLst>
      <p:ext uri="{BB962C8B-B14F-4D97-AF65-F5344CB8AC3E}">
        <p14:creationId xmlns:p14="http://schemas.microsoft.com/office/powerpoint/2010/main" val="66378904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4"/>
            <a:ext cx="10515600" cy="3228081"/>
          </a:xfrm>
        </p:spPr>
        <p:txBody>
          <a:bodyPr>
            <a:normAutofit/>
          </a:bodyPr>
          <a:lstStyle/>
          <a:p>
            <a:r>
              <a:rPr lang="fa-IR" dirty="0"/>
              <a:t/>
            </a:r>
            <a:br>
              <a:rPr lang="fa-IR" dirty="0"/>
            </a:br>
            <a:r>
              <a:rPr lang="fa-IR" dirty="0"/>
              <a:t/>
            </a:r>
            <a:br>
              <a:rPr lang="fa-IR" dirty="0"/>
            </a:br>
            <a:endParaRPr lang="fa-IR" dirty="0"/>
          </a:p>
        </p:txBody>
      </p:sp>
      <p:sp>
        <p:nvSpPr>
          <p:cNvPr id="3" name="Content Placeholder 2"/>
          <p:cNvSpPr>
            <a:spLocks noGrp="1"/>
          </p:cNvSpPr>
          <p:nvPr>
            <p:ph idx="1"/>
          </p:nvPr>
        </p:nvSpPr>
        <p:spPr>
          <a:xfrm>
            <a:off x="163772" y="191069"/>
            <a:ext cx="12028227" cy="6823879"/>
          </a:xfrm>
        </p:spPr>
        <p:txBody>
          <a:bodyPr>
            <a:normAutofit fontScale="92500" lnSpcReduction="10000"/>
          </a:bodyPr>
          <a:lstStyle/>
          <a:p>
            <a:pPr algn="just">
              <a:lnSpc>
                <a:spcPct val="150000"/>
              </a:lnSpc>
              <a:buFont typeface="Wingdings" panose="05000000000000000000" pitchFamily="2" charset="2"/>
              <a:buChar char="q"/>
            </a:pPr>
            <a:r>
              <a:rPr lang="fa-IR" sz="4000" dirty="0" smtClean="0">
                <a:solidFill>
                  <a:srgbClr val="002060"/>
                </a:solidFill>
                <a:cs typeface="B Lotus" panose="00000400000000000000" pitchFamily="2" charset="-78"/>
              </a:rPr>
              <a:t>در </a:t>
            </a:r>
            <a:r>
              <a:rPr lang="fa-IR" sz="4000" dirty="0">
                <a:solidFill>
                  <a:srgbClr val="002060"/>
                </a:solidFill>
                <a:cs typeface="B Lotus" panose="00000400000000000000" pitchFamily="2" charset="-78"/>
              </a:rPr>
              <a:t>این نوع ازدواج، احساس و تمایلات فراوانی وجود دارد، شناخت از یکدیگر بسیار ضعیف و یا اشتباه بوده، ولی طرفین از سلامت روانی و شخصیتی و مهارتهای لازم همسرداری برخوردارند. </a:t>
            </a:r>
            <a:endParaRPr lang="fa-IR" sz="4000" dirty="0" smtClean="0">
              <a:solidFill>
                <a:srgbClr val="002060"/>
              </a:solidFill>
              <a:cs typeface="B Lotus" panose="00000400000000000000" pitchFamily="2" charset="-78"/>
            </a:endParaRPr>
          </a:p>
          <a:p>
            <a:pPr algn="just">
              <a:lnSpc>
                <a:spcPct val="150000"/>
              </a:lnSpc>
              <a:buFont typeface="Wingdings" panose="05000000000000000000" pitchFamily="2" charset="2"/>
              <a:buChar char="q"/>
            </a:pPr>
            <a:r>
              <a:rPr lang="fa-IR" sz="4000" dirty="0" smtClean="0">
                <a:solidFill>
                  <a:srgbClr val="002060"/>
                </a:solidFill>
                <a:cs typeface="B Lotus" panose="00000400000000000000" pitchFamily="2" charset="-78"/>
              </a:rPr>
              <a:t>در </a:t>
            </a:r>
            <a:r>
              <a:rPr lang="fa-IR" sz="4000" dirty="0">
                <a:solidFill>
                  <a:srgbClr val="002060"/>
                </a:solidFill>
                <a:cs typeface="B Lotus" panose="00000400000000000000" pitchFamily="2" charset="-78"/>
              </a:rPr>
              <a:t>این ازدواج یک عامل بسیار مهم از چهار عامل وجود ندارد، دو طرف یکدیگر را به اشتباه انتخاب کرده و علیرغم رفتارها و شخصیت نسبتا سالم، نیازهای طبیعی و غریزی و انتظارات فرد از ازدواج برآورده نمی شود. </a:t>
            </a:r>
            <a:endParaRPr lang="fa-IR" sz="4000" dirty="0" smtClean="0">
              <a:solidFill>
                <a:srgbClr val="002060"/>
              </a:solidFill>
              <a:cs typeface="B Lotus" panose="00000400000000000000" pitchFamily="2" charset="-78"/>
            </a:endParaRPr>
          </a:p>
          <a:p>
            <a:pPr algn="just">
              <a:lnSpc>
                <a:spcPct val="150000"/>
              </a:lnSpc>
              <a:buFont typeface="Wingdings" panose="05000000000000000000" pitchFamily="2" charset="2"/>
              <a:buChar char="q"/>
            </a:pPr>
            <a:r>
              <a:rPr lang="fa-IR" sz="4000" dirty="0" smtClean="0">
                <a:solidFill>
                  <a:srgbClr val="002060"/>
                </a:solidFill>
                <a:cs typeface="B Lotus" panose="00000400000000000000" pitchFamily="2" charset="-78"/>
              </a:rPr>
              <a:t>در </a:t>
            </a:r>
            <a:r>
              <a:rPr lang="fa-IR" sz="4000" dirty="0">
                <a:solidFill>
                  <a:srgbClr val="002060"/>
                </a:solidFill>
                <a:cs typeface="B Lotus" panose="00000400000000000000" pitchFamily="2" charset="-78"/>
              </a:rPr>
              <a:t>این موارد معمولا شخص ابراز نموده که همسرم انسان بسیار خوب و محترمی است، اما شخصی که من مورد انتظارم به عنوان همسر بوده، نیست.</a:t>
            </a:r>
          </a:p>
          <a:p>
            <a:endParaRPr lang="fa-IR" dirty="0"/>
          </a:p>
        </p:txBody>
      </p:sp>
    </p:spTree>
    <p:extLst>
      <p:ext uri="{BB962C8B-B14F-4D97-AF65-F5344CB8AC3E}">
        <p14:creationId xmlns:p14="http://schemas.microsoft.com/office/powerpoint/2010/main" val="31971987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069" y="365125"/>
            <a:ext cx="11764370" cy="1325563"/>
          </a:xfrm>
        </p:spPr>
        <p:txBody>
          <a:bodyPr/>
          <a:lstStyle/>
          <a:p>
            <a:pPr algn="ctr"/>
            <a:r>
              <a:rPr lang="fa-IR" b="1" dirty="0">
                <a:solidFill>
                  <a:srgbClr val="FF0000"/>
                </a:solidFill>
              </a:rPr>
              <a:t> کمک برای مهمترین تصمیم زندگی </a:t>
            </a:r>
          </a:p>
        </p:txBody>
      </p:sp>
      <p:sp>
        <p:nvSpPr>
          <p:cNvPr id="3" name="Content Placeholder 2"/>
          <p:cNvSpPr>
            <a:spLocks noGrp="1"/>
          </p:cNvSpPr>
          <p:nvPr>
            <p:ph idx="1"/>
          </p:nvPr>
        </p:nvSpPr>
        <p:spPr>
          <a:xfrm>
            <a:off x="0" y="1811977"/>
            <a:ext cx="12050973" cy="4902721"/>
          </a:xfrm>
        </p:spPr>
        <p:txBody>
          <a:bodyPr>
            <a:normAutofit/>
          </a:bodyPr>
          <a:lstStyle/>
          <a:p>
            <a:pPr>
              <a:lnSpc>
                <a:spcPct val="150000"/>
              </a:lnSpc>
              <a:buFont typeface="Wingdings" panose="05000000000000000000" pitchFamily="2" charset="2"/>
              <a:buChar char="q"/>
            </a:pPr>
            <a:r>
              <a:rPr lang="fa-IR" sz="4000" dirty="0" smtClean="0"/>
              <a:t>ازدواج مهمترین تصمیم زندگی ما آدمهاست</a:t>
            </a:r>
          </a:p>
          <a:p>
            <a:pPr>
              <a:lnSpc>
                <a:spcPct val="150000"/>
              </a:lnSpc>
              <a:buFont typeface="Wingdings" panose="05000000000000000000" pitchFamily="2" charset="2"/>
              <a:buChar char="q"/>
            </a:pPr>
            <a:r>
              <a:rPr lang="fa-IR" sz="4000" dirty="0" smtClean="0"/>
              <a:t>تصمیمی که بر مبنای شناخت و انتخاب درست مبتنی است</a:t>
            </a:r>
          </a:p>
          <a:p>
            <a:pPr>
              <a:lnSpc>
                <a:spcPct val="150000"/>
              </a:lnSpc>
              <a:buFont typeface="Wingdings" panose="05000000000000000000" pitchFamily="2" charset="2"/>
              <a:buChar char="q"/>
            </a:pPr>
            <a:r>
              <a:rPr lang="fa-IR" sz="4000" b="1" dirty="0" smtClean="0">
                <a:solidFill>
                  <a:srgbClr val="FF0000"/>
                </a:solidFill>
              </a:rPr>
              <a:t>پرسش: </a:t>
            </a:r>
            <a:r>
              <a:rPr lang="fa-IR" sz="4400" dirty="0" smtClean="0">
                <a:solidFill>
                  <a:srgbClr val="7030A0"/>
                </a:solidFill>
              </a:rPr>
              <a:t>بنظر شما مهمترین تصمیم زندگی را بهتر نیست با آگاهی، شناخت، یادگیری و کمک از افراد متخصص بگیرم؟</a:t>
            </a:r>
            <a:endParaRPr lang="fa-IR" sz="4400" dirty="0">
              <a:solidFill>
                <a:srgbClr val="7030A0"/>
              </a:solidFill>
            </a:endParaRPr>
          </a:p>
        </p:txBody>
      </p:sp>
      <p:pic>
        <p:nvPicPr>
          <p:cNvPr id="4" name="Picture 3"/>
          <p:cNvPicPr>
            <a:picLocks noChangeAspect="1"/>
          </p:cNvPicPr>
          <p:nvPr/>
        </p:nvPicPr>
        <p:blipFill>
          <a:blip r:embed="rId2"/>
          <a:stretch>
            <a:fillRect/>
          </a:stretch>
        </p:blipFill>
        <p:spPr>
          <a:xfrm>
            <a:off x="191069" y="5826410"/>
            <a:ext cx="2548116" cy="1776575"/>
          </a:xfrm>
          <a:prstGeom prst="rect">
            <a:avLst/>
          </a:prstGeom>
        </p:spPr>
      </p:pic>
    </p:spTree>
    <p:extLst>
      <p:ext uri="{BB962C8B-B14F-4D97-AF65-F5344CB8AC3E}">
        <p14:creationId xmlns:p14="http://schemas.microsoft.com/office/powerpoint/2010/main" val="195050040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7421"/>
            <a:ext cx="12192000" cy="1513267"/>
          </a:xfrm>
        </p:spPr>
        <p:txBody>
          <a:bodyPr>
            <a:noAutofit/>
          </a:bodyPr>
          <a:lstStyle/>
          <a:p>
            <a:pPr algn="ctr"/>
            <a:r>
              <a:rPr lang="fa-IR" sz="3200" b="1" dirty="0">
                <a:solidFill>
                  <a:srgbClr val="C00000"/>
                </a:solidFill>
                <a:cs typeface="B Lotus" panose="00000400000000000000" pitchFamily="2" charset="-78"/>
              </a:rPr>
              <a:t>مدل 2_  ازدواج بر مبنای عشق کاذب و زندگی زناشویی با رضایت کم :</a:t>
            </a:r>
            <a:br>
              <a:rPr lang="fa-IR" sz="3200" b="1" dirty="0">
                <a:solidFill>
                  <a:srgbClr val="C00000"/>
                </a:solidFill>
                <a:cs typeface="B Lotus" panose="00000400000000000000" pitchFamily="2" charset="-78"/>
              </a:rPr>
            </a:br>
            <a:r>
              <a:rPr lang="fa-IR" sz="3200" b="1" dirty="0">
                <a:solidFill>
                  <a:srgbClr val="C00000"/>
                </a:solidFill>
                <a:cs typeface="B Lotus" panose="00000400000000000000" pitchFamily="2" charset="-78"/>
              </a:rPr>
              <a:t> (شور و شوق، هیجان و احساس + شناخت و ارزیابی نادرست) + (عدم سلامت روانی و شخصیتی + داشتن مهارتهای همسرداری</a:t>
            </a:r>
            <a:r>
              <a:rPr lang="fa-IR" sz="3200" b="1" dirty="0" smtClean="0">
                <a:solidFill>
                  <a:srgbClr val="C00000"/>
                </a:solidFill>
                <a:cs typeface="B Lotus" panose="00000400000000000000" pitchFamily="2" charset="-78"/>
              </a:rPr>
              <a:t>)</a:t>
            </a:r>
            <a:endParaRPr lang="fa-IR" sz="3200" b="1" dirty="0">
              <a:solidFill>
                <a:srgbClr val="C00000"/>
              </a:solidFill>
              <a:cs typeface="B Lotus" panose="00000400000000000000" pitchFamily="2" charset="-78"/>
            </a:endParaRPr>
          </a:p>
        </p:txBody>
      </p:sp>
      <p:pic>
        <p:nvPicPr>
          <p:cNvPr id="4" name="Content Placeholder 3"/>
          <p:cNvPicPr>
            <a:picLocks noGrp="1" noChangeAspect="1"/>
          </p:cNvPicPr>
          <p:nvPr>
            <p:ph idx="1"/>
          </p:nvPr>
        </p:nvPicPr>
        <p:blipFill>
          <a:blip r:embed="rId2"/>
          <a:stretch>
            <a:fillRect/>
          </a:stretch>
        </p:blipFill>
        <p:spPr>
          <a:xfrm>
            <a:off x="231820" y="1690688"/>
            <a:ext cx="10895526" cy="4594202"/>
          </a:xfrm>
          <a:prstGeom prst="rect">
            <a:avLst/>
          </a:prstGeom>
        </p:spPr>
      </p:pic>
    </p:spTree>
    <p:extLst>
      <p:ext uri="{BB962C8B-B14F-4D97-AF65-F5344CB8AC3E}">
        <p14:creationId xmlns:p14="http://schemas.microsoft.com/office/powerpoint/2010/main" val="398275009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8941" y="245660"/>
            <a:ext cx="11758411" cy="6502869"/>
          </a:xfrm>
        </p:spPr>
        <p:txBody>
          <a:bodyPr>
            <a:normAutofit/>
          </a:bodyPr>
          <a:lstStyle/>
          <a:p>
            <a:pPr marL="0" indent="0" algn="just">
              <a:lnSpc>
                <a:spcPct val="150000"/>
              </a:lnSpc>
              <a:buNone/>
            </a:pPr>
            <a:r>
              <a:rPr lang="fa-IR" sz="4000" dirty="0">
                <a:solidFill>
                  <a:srgbClr val="00B0F0"/>
                </a:solidFill>
                <a:cs typeface="B Lotus" panose="00000400000000000000" pitchFamily="2" charset="-78"/>
              </a:rPr>
              <a:t>در این نوع ازدواج، طرفین احساساتی و بدون ارزیابی و شناخت با هم ازدواج کرده و یکی یا هر دو دارای عدم سلامت روانی یا شخصیتی هستند، اما مهارتهای همسرداری را تا حدود زیادی می دانند اما طبیعتا به دلیل داشتن اختلال در انجام این مهارتها نیز مشکل دارند. در این حالت دو عامل از چهار عامل مهم در ازدواج موفق وجود ندارد و ازدواجی شکست خورده شکل خواهد گرفت.</a:t>
            </a:r>
          </a:p>
        </p:txBody>
      </p:sp>
      <p:pic>
        <p:nvPicPr>
          <p:cNvPr id="4" name="Picture 3"/>
          <p:cNvPicPr>
            <a:picLocks noChangeAspect="1"/>
          </p:cNvPicPr>
          <p:nvPr/>
        </p:nvPicPr>
        <p:blipFill>
          <a:blip r:embed="rId2"/>
          <a:stretch>
            <a:fillRect/>
          </a:stretch>
        </p:blipFill>
        <p:spPr>
          <a:xfrm>
            <a:off x="240503" y="5561342"/>
            <a:ext cx="3060457" cy="2133785"/>
          </a:xfrm>
          <a:prstGeom prst="rect">
            <a:avLst/>
          </a:prstGeom>
        </p:spPr>
      </p:pic>
    </p:spTree>
    <p:extLst>
      <p:ext uri="{BB962C8B-B14F-4D97-AF65-F5344CB8AC3E}">
        <p14:creationId xmlns:p14="http://schemas.microsoft.com/office/powerpoint/2010/main" val="73190390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04717"/>
            <a:ext cx="12192000" cy="1485972"/>
          </a:xfrm>
        </p:spPr>
        <p:txBody>
          <a:bodyPr>
            <a:noAutofit/>
          </a:bodyPr>
          <a:lstStyle/>
          <a:p>
            <a:pPr algn="ctr"/>
            <a:r>
              <a:rPr lang="fa-IR" sz="3200" b="1" dirty="0">
                <a:solidFill>
                  <a:srgbClr val="00B0F0"/>
                </a:solidFill>
                <a:cs typeface="B Lotus" panose="00000400000000000000" pitchFamily="2" charset="-78"/>
              </a:rPr>
              <a:t>مدل 3 _  ازدواج بر مبنای عشق کاذب و زندگی زناشویی با رضایت کم:</a:t>
            </a:r>
            <a:br>
              <a:rPr lang="fa-IR" sz="3200" b="1" dirty="0">
                <a:solidFill>
                  <a:srgbClr val="00B0F0"/>
                </a:solidFill>
                <a:cs typeface="B Lotus" panose="00000400000000000000" pitchFamily="2" charset="-78"/>
              </a:rPr>
            </a:br>
            <a:r>
              <a:rPr lang="fa-IR" sz="3200" b="1" dirty="0">
                <a:solidFill>
                  <a:srgbClr val="00B0F0"/>
                </a:solidFill>
                <a:cs typeface="B Lotus" panose="00000400000000000000" pitchFamily="2" charset="-78"/>
              </a:rPr>
              <a:t> (شور و شوق، هیجان و احساس + شناخت و ارزیابی نادرست) + ( سلامت روانشناختی و شخصیتی + عدم مهارتهای همسرداری</a:t>
            </a:r>
            <a:r>
              <a:rPr lang="fa-IR" sz="3200" b="1" dirty="0" smtClean="0">
                <a:solidFill>
                  <a:srgbClr val="00B0F0"/>
                </a:solidFill>
                <a:cs typeface="B Lotus" panose="00000400000000000000" pitchFamily="2" charset="-78"/>
              </a:rPr>
              <a:t>)</a:t>
            </a:r>
            <a:endParaRPr lang="fa-IR" sz="3200" b="1" dirty="0">
              <a:solidFill>
                <a:srgbClr val="00B0F0"/>
              </a:solidFill>
              <a:cs typeface="B Lotus" panose="00000400000000000000" pitchFamily="2" charset="-78"/>
            </a:endParaRPr>
          </a:p>
        </p:txBody>
      </p:sp>
      <p:pic>
        <p:nvPicPr>
          <p:cNvPr id="4" name="Content Placeholder 3"/>
          <p:cNvPicPr>
            <a:picLocks noGrp="1" noChangeAspect="1"/>
          </p:cNvPicPr>
          <p:nvPr>
            <p:ph idx="1"/>
          </p:nvPr>
        </p:nvPicPr>
        <p:blipFill>
          <a:blip r:embed="rId2"/>
          <a:stretch>
            <a:fillRect/>
          </a:stretch>
        </p:blipFill>
        <p:spPr>
          <a:xfrm>
            <a:off x="-82838" y="2083494"/>
            <a:ext cx="12274838" cy="4774506"/>
          </a:xfrm>
          <a:prstGeom prst="rect">
            <a:avLst/>
          </a:prstGeom>
        </p:spPr>
      </p:pic>
      <p:pic>
        <p:nvPicPr>
          <p:cNvPr id="5" name="Picture 4"/>
          <p:cNvPicPr>
            <a:picLocks noChangeAspect="1"/>
          </p:cNvPicPr>
          <p:nvPr/>
        </p:nvPicPr>
        <p:blipFill>
          <a:blip r:embed="rId3"/>
          <a:stretch>
            <a:fillRect/>
          </a:stretch>
        </p:blipFill>
        <p:spPr>
          <a:xfrm>
            <a:off x="-82838" y="5664372"/>
            <a:ext cx="3060457" cy="2133785"/>
          </a:xfrm>
          <a:prstGeom prst="rect">
            <a:avLst/>
          </a:prstGeom>
        </p:spPr>
      </p:pic>
    </p:spTree>
    <p:extLst>
      <p:ext uri="{BB962C8B-B14F-4D97-AF65-F5344CB8AC3E}">
        <p14:creationId xmlns:p14="http://schemas.microsoft.com/office/powerpoint/2010/main" val="260422513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204717"/>
            <a:ext cx="12050972" cy="1485972"/>
          </a:xfrm>
        </p:spPr>
        <p:txBody>
          <a:bodyPr>
            <a:noAutofit/>
          </a:bodyPr>
          <a:lstStyle/>
          <a:p>
            <a:pPr algn="ctr"/>
            <a:r>
              <a:rPr lang="fa-IR" sz="3200" b="1" dirty="0">
                <a:solidFill>
                  <a:schemeClr val="accent2">
                    <a:lumMod val="75000"/>
                  </a:schemeClr>
                </a:solidFill>
                <a:cs typeface="B Lotus" panose="00000400000000000000" pitchFamily="2" charset="-78"/>
              </a:rPr>
              <a:t>مدل 4_  ازدواج بر مبنای عشق کاذب و زندگی زناشویی با رضایت کم:</a:t>
            </a:r>
            <a:br>
              <a:rPr lang="fa-IR" sz="3200" b="1" dirty="0">
                <a:solidFill>
                  <a:schemeClr val="accent2">
                    <a:lumMod val="75000"/>
                  </a:schemeClr>
                </a:solidFill>
                <a:cs typeface="B Lotus" panose="00000400000000000000" pitchFamily="2" charset="-78"/>
              </a:rPr>
            </a:br>
            <a:r>
              <a:rPr lang="fa-IR" sz="3200" b="1" dirty="0">
                <a:solidFill>
                  <a:schemeClr val="accent2">
                    <a:lumMod val="75000"/>
                  </a:schemeClr>
                </a:solidFill>
                <a:cs typeface="B Lotus" panose="00000400000000000000" pitchFamily="2" charset="-78"/>
              </a:rPr>
              <a:t> (شور و شوق، هیجان و احساس + شناخت و ارزیابی نادرست) + (عدم سلامت روانشناختی و شخصیتی + عدم مهارتهای همسرداری</a:t>
            </a:r>
            <a:r>
              <a:rPr lang="fa-IR" sz="3200" b="1" dirty="0" smtClean="0">
                <a:solidFill>
                  <a:schemeClr val="accent2">
                    <a:lumMod val="75000"/>
                  </a:schemeClr>
                </a:solidFill>
                <a:cs typeface="B Lotus" panose="00000400000000000000" pitchFamily="2" charset="-78"/>
              </a:rPr>
              <a:t>)</a:t>
            </a:r>
            <a:endParaRPr lang="fa-IR" sz="3200" b="1" dirty="0">
              <a:solidFill>
                <a:schemeClr val="accent2">
                  <a:lumMod val="75000"/>
                </a:schemeClr>
              </a:solidFill>
              <a:cs typeface="B Lotus" panose="00000400000000000000" pitchFamily="2" charset="-78"/>
            </a:endParaRPr>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 y="1787857"/>
            <a:ext cx="12191999" cy="5070143"/>
          </a:xfrm>
          <a:prstGeom prst="rect">
            <a:avLst/>
          </a:prstGeom>
          <a:noFill/>
        </p:spPr>
      </p:pic>
      <p:pic>
        <p:nvPicPr>
          <p:cNvPr id="5" name="Picture 4"/>
          <p:cNvPicPr>
            <a:picLocks noChangeAspect="1"/>
          </p:cNvPicPr>
          <p:nvPr/>
        </p:nvPicPr>
        <p:blipFill>
          <a:blip r:embed="rId3"/>
          <a:stretch>
            <a:fillRect/>
          </a:stretch>
        </p:blipFill>
        <p:spPr>
          <a:xfrm>
            <a:off x="240503" y="5561342"/>
            <a:ext cx="3060457" cy="2133785"/>
          </a:xfrm>
          <a:prstGeom prst="rect">
            <a:avLst/>
          </a:prstGeom>
        </p:spPr>
      </p:pic>
    </p:spTree>
    <p:extLst>
      <p:ext uri="{BB962C8B-B14F-4D97-AF65-F5344CB8AC3E}">
        <p14:creationId xmlns:p14="http://schemas.microsoft.com/office/powerpoint/2010/main" val="187337459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534" y="259308"/>
            <a:ext cx="11982734" cy="6598692"/>
          </a:xfrm>
        </p:spPr>
        <p:txBody>
          <a:bodyPr>
            <a:normAutofit/>
          </a:bodyPr>
          <a:lstStyle/>
          <a:p>
            <a:pPr algn="just">
              <a:lnSpc>
                <a:spcPct val="150000"/>
              </a:lnSpc>
              <a:buFont typeface="Wingdings" panose="05000000000000000000" pitchFamily="2" charset="2"/>
              <a:buChar char="Ø"/>
            </a:pPr>
            <a:r>
              <a:rPr lang="fa-IR" sz="4400" dirty="0">
                <a:solidFill>
                  <a:srgbClr val="0070C0"/>
                </a:solidFill>
                <a:cs typeface="B Lotus" panose="00000400000000000000" pitchFamily="2" charset="-78"/>
              </a:rPr>
              <a:t>این نوع ازدواج، بدترین و آسیب زننده ترین ازدواج است. سه عامل از چهار عامل مهم وجود ندارد</a:t>
            </a:r>
            <a:r>
              <a:rPr lang="fa-IR" sz="4400" dirty="0" smtClean="0">
                <a:solidFill>
                  <a:srgbClr val="0070C0"/>
                </a:solidFill>
                <a:cs typeface="B Lotus" panose="00000400000000000000" pitchFamily="2" charset="-78"/>
              </a:rPr>
              <a:t>.</a:t>
            </a:r>
          </a:p>
          <a:p>
            <a:pPr algn="just">
              <a:lnSpc>
                <a:spcPct val="150000"/>
              </a:lnSpc>
              <a:buFont typeface="Wingdings" panose="05000000000000000000" pitchFamily="2" charset="2"/>
              <a:buChar char="Ø"/>
            </a:pPr>
            <a:r>
              <a:rPr lang="fa-IR" sz="4400" dirty="0" smtClean="0">
                <a:solidFill>
                  <a:srgbClr val="0070C0"/>
                </a:solidFill>
                <a:cs typeface="B Lotus" panose="00000400000000000000" pitchFamily="2" charset="-78"/>
              </a:rPr>
              <a:t> </a:t>
            </a:r>
            <a:r>
              <a:rPr lang="fa-IR" sz="4400" dirty="0">
                <a:solidFill>
                  <a:srgbClr val="0070C0"/>
                </a:solidFill>
                <a:cs typeface="B Lotus" panose="00000400000000000000" pitchFamily="2" charset="-78"/>
              </a:rPr>
              <a:t>در این ازدواج، طرفین بهم علاقمند بوده ولی شناخت کمی از هم دارند و علاوه براین یکی از طرفین یا هر دو نفر از لحاظ شخصیتی و روانشناختی مشکل داشته و مهارت های همسرداری را نیز دارا نمی باشند.</a:t>
            </a:r>
          </a:p>
        </p:txBody>
      </p:sp>
      <p:pic>
        <p:nvPicPr>
          <p:cNvPr id="4" name="Picture 3"/>
          <p:cNvPicPr>
            <a:picLocks noChangeAspect="1"/>
          </p:cNvPicPr>
          <p:nvPr/>
        </p:nvPicPr>
        <p:blipFill>
          <a:blip r:embed="rId2"/>
          <a:stretch>
            <a:fillRect/>
          </a:stretch>
        </p:blipFill>
        <p:spPr>
          <a:xfrm>
            <a:off x="226855" y="5684172"/>
            <a:ext cx="3060457" cy="2133785"/>
          </a:xfrm>
          <a:prstGeom prst="rect">
            <a:avLst/>
          </a:prstGeom>
        </p:spPr>
      </p:pic>
    </p:spTree>
    <p:extLst>
      <p:ext uri="{BB962C8B-B14F-4D97-AF65-F5344CB8AC3E}">
        <p14:creationId xmlns:p14="http://schemas.microsoft.com/office/powerpoint/2010/main" val="381947940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45960"/>
            <a:ext cx="12192000" cy="2402006"/>
          </a:xfrm>
        </p:spPr>
        <p:txBody>
          <a:bodyPr>
            <a:noAutofit/>
          </a:bodyPr>
          <a:lstStyle/>
          <a:p>
            <a:pPr algn="ctr"/>
            <a:r>
              <a:rPr lang="fa-IR" b="1" dirty="0">
                <a:solidFill>
                  <a:srgbClr val="354B29"/>
                </a:solidFill>
                <a:cs typeface="B Lotus" panose="00000400000000000000" pitchFamily="2" charset="-78"/>
              </a:rPr>
              <a:t>مدل 5_  عشق کاذب</a:t>
            </a:r>
            <a:br>
              <a:rPr lang="fa-IR" b="1" dirty="0">
                <a:solidFill>
                  <a:srgbClr val="354B29"/>
                </a:solidFill>
                <a:cs typeface="B Lotus" panose="00000400000000000000" pitchFamily="2" charset="-78"/>
              </a:rPr>
            </a:br>
            <a:r>
              <a:rPr lang="fa-IR" b="1" dirty="0">
                <a:solidFill>
                  <a:srgbClr val="354B29"/>
                </a:solidFill>
                <a:cs typeface="B Lotus" panose="00000400000000000000" pitchFamily="2" charset="-78"/>
              </a:rPr>
              <a:t>احساس یک طرفه (عشق یک طرفه</a:t>
            </a:r>
            <a:r>
              <a:rPr lang="fa-IR" b="1" dirty="0" smtClean="0">
                <a:solidFill>
                  <a:srgbClr val="354B29"/>
                </a:solidFill>
                <a:cs typeface="B Lotus" panose="00000400000000000000" pitchFamily="2" charset="-78"/>
              </a:rPr>
              <a:t>)</a:t>
            </a:r>
            <a:r>
              <a:rPr lang="fa-IR" sz="3600" b="1" dirty="0" smtClean="0">
                <a:solidFill>
                  <a:srgbClr val="C00000"/>
                </a:solidFill>
                <a:cs typeface="B Lotus" panose="00000400000000000000" pitchFamily="2" charset="-78"/>
              </a:rPr>
              <a:t/>
            </a:r>
            <a:br>
              <a:rPr lang="fa-IR" sz="3600" b="1" dirty="0" smtClean="0">
                <a:solidFill>
                  <a:srgbClr val="C00000"/>
                </a:solidFill>
                <a:cs typeface="B Lotus" panose="00000400000000000000" pitchFamily="2" charset="-78"/>
              </a:rPr>
            </a:br>
            <a:r>
              <a:rPr lang="fa-IR" sz="3600" b="1" dirty="0">
                <a:solidFill>
                  <a:srgbClr val="C00000"/>
                </a:solidFill>
                <a:cs typeface="B Lotus" panose="00000400000000000000" pitchFamily="2" charset="-78"/>
              </a:rPr>
              <a:t/>
            </a:r>
            <a:br>
              <a:rPr lang="fa-IR" sz="3600" b="1" dirty="0">
                <a:solidFill>
                  <a:srgbClr val="C00000"/>
                </a:solidFill>
                <a:cs typeface="B Lotus" panose="00000400000000000000" pitchFamily="2" charset="-78"/>
              </a:rPr>
            </a:br>
            <a:r>
              <a:rPr lang="fa-IR" sz="3600" b="1" dirty="0">
                <a:solidFill>
                  <a:srgbClr val="C00000"/>
                </a:solidFill>
                <a:cs typeface="B Lotus" panose="00000400000000000000" pitchFamily="2" charset="-78"/>
              </a:rPr>
              <a:t>دنیای شخصی و شدیدا احساسی فرد بدون ابراز نمودن آن و اطلاع فرد </a:t>
            </a:r>
            <a:r>
              <a:rPr lang="fa-IR" sz="3600" b="1" dirty="0" smtClean="0">
                <a:solidFill>
                  <a:srgbClr val="C00000"/>
                </a:solidFill>
                <a:cs typeface="B Lotus" panose="00000400000000000000" pitchFamily="2" charset="-78"/>
              </a:rPr>
              <a:t>مقابل</a:t>
            </a:r>
            <a:endParaRPr lang="fa-IR" sz="3600" b="1" dirty="0">
              <a:solidFill>
                <a:srgbClr val="C00000"/>
              </a:solidFill>
              <a:cs typeface="B Lotus" panose="00000400000000000000" pitchFamily="2" charset="-78"/>
            </a:endParaRPr>
          </a:p>
        </p:txBody>
      </p:sp>
      <p:pic>
        <p:nvPicPr>
          <p:cNvPr id="4" name="Content Placeholder 3"/>
          <p:cNvPicPr>
            <a:picLocks noGrp="1" noChangeAspect="1"/>
          </p:cNvPicPr>
          <p:nvPr>
            <p:ph idx="1"/>
          </p:nvPr>
        </p:nvPicPr>
        <p:blipFill>
          <a:blip r:embed="rId2"/>
          <a:stretch>
            <a:fillRect/>
          </a:stretch>
        </p:blipFill>
        <p:spPr>
          <a:xfrm>
            <a:off x="3548418" y="2906972"/>
            <a:ext cx="8543498" cy="3780431"/>
          </a:xfrm>
          <a:prstGeom prst="rect">
            <a:avLst/>
          </a:prstGeom>
        </p:spPr>
      </p:pic>
      <p:pic>
        <p:nvPicPr>
          <p:cNvPr id="5" name="Picture 4"/>
          <p:cNvPicPr>
            <a:picLocks noChangeAspect="1"/>
          </p:cNvPicPr>
          <p:nvPr/>
        </p:nvPicPr>
        <p:blipFill>
          <a:blip r:embed="rId3"/>
          <a:stretch>
            <a:fillRect/>
          </a:stretch>
        </p:blipFill>
        <p:spPr>
          <a:xfrm>
            <a:off x="240503" y="5561342"/>
            <a:ext cx="3060457" cy="2133785"/>
          </a:xfrm>
          <a:prstGeom prst="rect">
            <a:avLst/>
          </a:prstGeom>
        </p:spPr>
      </p:pic>
    </p:spTree>
    <p:extLst>
      <p:ext uri="{BB962C8B-B14F-4D97-AF65-F5344CB8AC3E}">
        <p14:creationId xmlns:p14="http://schemas.microsoft.com/office/powerpoint/2010/main" val="185422924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2830" y="382136"/>
            <a:ext cx="11928143" cy="6314499"/>
          </a:xfrm>
        </p:spPr>
        <p:txBody>
          <a:bodyPr>
            <a:normAutofit/>
          </a:bodyPr>
          <a:lstStyle/>
          <a:p>
            <a:pPr algn="just">
              <a:lnSpc>
                <a:spcPct val="150000"/>
              </a:lnSpc>
              <a:buFont typeface="Wingdings" panose="05000000000000000000" pitchFamily="2" charset="2"/>
              <a:buChar char="q"/>
            </a:pPr>
            <a:r>
              <a:rPr lang="fa-IR" sz="3200" dirty="0">
                <a:solidFill>
                  <a:srgbClr val="A50021"/>
                </a:solidFill>
                <a:cs typeface="B Lotus" panose="00000400000000000000" pitchFamily="2" charset="-78"/>
              </a:rPr>
              <a:t>نوع دیگری ازعشق کاذب، احساس یک طرفه است. احساس و تمایل عاطفی زیاد به کسی که به شخص به ظاهر عاشق، تمایلی نداشته و اهمیتی به احساس او نمی دهد. آن شخص یا از احساس فرد به خودش آگاهی داشته یا نداشته ولی در هر صورت احساسی نسبت به کسی که او را دوست داشته ندارد. </a:t>
            </a:r>
            <a:endParaRPr lang="fa-IR" sz="3200" dirty="0" smtClean="0">
              <a:solidFill>
                <a:srgbClr val="A50021"/>
              </a:solidFill>
              <a:cs typeface="B Lotus" panose="00000400000000000000" pitchFamily="2" charset="-78"/>
            </a:endParaRPr>
          </a:p>
          <a:p>
            <a:pPr algn="just">
              <a:lnSpc>
                <a:spcPct val="150000"/>
              </a:lnSpc>
              <a:buFont typeface="Wingdings" panose="05000000000000000000" pitchFamily="2" charset="2"/>
              <a:buChar char="q"/>
            </a:pPr>
            <a:r>
              <a:rPr lang="fa-IR" sz="3200" dirty="0" smtClean="0">
                <a:solidFill>
                  <a:srgbClr val="A50021"/>
                </a:solidFill>
                <a:cs typeface="B Lotus" panose="00000400000000000000" pitchFamily="2" charset="-78"/>
              </a:rPr>
              <a:t>در </a:t>
            </a:r>
            <a:r>
              <a:rPr lang="fa-IR" sz="3200" dirty="0">
                <a:solidFill>
                  <a:srgbClr val="A50021"/>
                </a:solidFill>
                <a:cs typeface="B Lotus" panose="00000400000000000000" pitchFamily="2" charset="-78"/>
              </a:rPr>
              <a:t>این نوع احساس، عشقی که یک طرفه بوده، منتهی به شکست است. برخی از این افراد با خود اندیشیده که بعد از ازدواج می توانند قلب طرف مقابل را بدست آورده و عاشق خود کنند. تصوری که کاملاً غلط و اشتباه است. </a:t>
            </a:r>
          </a:p>
        </p:txBody>
      </p:sp>
      <p:pic>
        <p:nvPicPr>
          <p:cNvPr id="4" name="Picture 3"/>
          <p:cNvPicPr>
            <a:picLocks noChangeAspect="1"/>
          </p:cNvPicPr>
          <p:nvPr/>
        </p:nvPicPr>
        <p:blipFill>
          <a:blip r:embed="rId2"/>
          <a:stretch>
            <a:fillRect/>
          </a:stretch>
        </p:blipFill>
        <p:spPr>
          <a:xfrm>
            <a:off x="401868" y="5399978"/>
            <a:ext cx="3060457" cy="2133785"/>
          </a:xfrm>
          <a:prstGeom prst="rect">
            <a:avLst/>
          </a:prstGeom>
        </p:spPr>
      </p:pic>
    </p:spTree>
    <p:extLst>
      <p:ext uri="{BB962C8B-B14F-4D97-AF65-F5344CB8AC3E}">
        <p14:creationId xmlns:p14="http://schemas.microsoft.com/office/powerpoint/2010/main" val="68896979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0905" y="259308"/>
            <a:ext cx="10515600" cy="846160"/>
          </a:xfrm>
        </p:spPr>
        <p:txBody>
          <a:bodyPr>
            <a:noAutofit/>
          </a:bodyPr>
          <a:lstStyle/>
          <a:p>
            <a:pPr algn="ctr"/>
            <a:r>
              <a:rPr lang="fa-IR" sz="4800" b="1" dirty="0">
                <a:solidFill>
                  <a:srgbClr val="A50021"/>
                </a:solidFill>
                <a:effectLst>
                  <a:outerShdw blurRad="38100" dist="38100" dir="2700000" algn="tl">
                    <a:srgbClr val="000000">
                      <a:alpha val="43137"/>
                    </a:srgbClr>
                  </a:outerShdw>
                </a:effectLst>
                <a:cs typeface="B Lotus" panose="00000400000000000000" pitchFamily="2" charset="-78"/>
              </a:rPr>
              <a:t>اثرات مثبت احساس (عشق) یک </a:t>
            </a:r>
            <a:r>
              <a:rPr lang="fa-IR" sz="4800" b="1" dirty="0" smtClean="0">
                <a:solidFill>
                  <a:srgbClr val="A50021"/>
                </a:solidFill>
                <a:effectLst>
                  <a:outerShdw blurRad="38100" dist="38100" dir="2700000" algn="tl">
                    <a:srgbClr val="000000">
                      <a:alpha val="43137"/>
                    </a:srgbClr>
                  </a:outerShdw>
                </a:effectLst>
                <a:cs typeface="B Lotus" panose="00000400000000000000" pitchFamily="2" charset="-78"/>
              </a:rPr>
              <a:t>طرفه</a:t>
            </a:r>
            <a:endParaRPr lang="fa-IR" sz="4800" b="1" dirty="0">
              <a:solidFill>
                <a:srgbClr val="A50021"/>
              </a:solidFill>
              <a:effectLst>
                <a:outerShdw blurRad="38100" dist="38100" dir="2700000" algn="tl">
                  <a:srgbClr val="000000">
                    <a:alpha val="43137"/>
                  </a:srgbClr>
                </a:outerShdw>
              </a:effectLst>
              <a:cs typeface="B Lotus" panose="00000400000000000000" pitchFamily="2" charset="-78"/>
            </a:endParaRPr>
          </a:p>
        </p:txBody>
      </p:sp>
      <p:sp>
        <p:nvSpPr>
          <p:cNvPr id="3" name="Content Placeholder 2"/>
          <p:cNvSpPr>
            <a:spLocks noGrp="1"/>
          </p:cNvSpPr>
          <p:nvPr>
            <p:ph idx="1"/>
          </p:nvPr>
        </p:nvSpPr>
        <p:spPr>
          <a:xfrm>
            <a:off x="163773" y="1269242"/>
            <a:ext cx="11914496" cy="5377218"/>
          </a:xfrm>
        </p:spPr>
        <p:txBody>
          <a:bodyPr>
            <a:normAutofit/>
          </a:bodyPr>
          <a:lstStyle/>
          <a:p>
            <a:pPr algn="just">
              <a:lnSpc>
                <a:spcPct val="100000"/>
              </a:lnSpc>
              <a:buFont typeface="Courier New" panose="02070309020205020404" pitchFamily="49" charset="0"/>
              <a:buChar char="o"/>
            </a:pPr>
            <a:r>
              <a:rPr lang="fa-IR" sz="4800" dirty="0" smtClean="0">
                <a:solidFill>
                  <a:schemeClr val="accent1">
                    <a:lumMod val="50000"/>
                  </a:schemeClr>
                </a:solidFill>
                <a:cs typeface="B Lotus" panose="00000400000000000000" pitchFamily="2" charset="-78"/>
              </a:rPr>
              <a:t>جالب </a:t>
            </a:r>
            <a:r>
              <a:rPr lang="fa-IR" sz="4800" dirty="0">
                <a:solidFill>
                  <a:schemeClr val="accent1">
                    <a:lumMod val="50000"/>
                  </a:schemeClr>
                </a:solidFill>
                <a:cs typeface="B Lotus" panose="00000400000000000000" pitchFamily="2" charset="-78"/>
              </a:rPr>
              <a:t>است بدانیم که عشق یک طرفه نیز احتمالا می تواند در زندگی فرد، مخصوصا در دوره نوجوانی مؤثر باشد. </a:t>
            </a:r>
            <a:endParaRPr lang="fa-IR" sz="4800" dirty="0" smtClean="0">
              <a:solidFill>
                <a:schemeClr val="accent1">
                  <a:lumMod val="50000"/>
                </a:schemeClr>
              </a:solidFill>
              <a:cs typeface="B Lotus" panose="00000400000000000000" pitchFamily="2" charset="-78"/>
            </a:endParaRPr>
          </a:p>
          <a:p>
            <a:pPr algn="just">
              <a:lnSpc>
                <a:spcPct val="100000"/>
              </a:lnSpc>
              <a:buFont typeface="Courier New" panose="02070309020205020404" pitchFamily="49" charset="0"/>
              <a:buChar char="o"/>
            </a:pPr>
            <a:r>
              <a:rPr lang="fa-IR" sz="4800" dirty="0" smtClean="0">
                <a:solidFill>
                  <a:schemeClr val="accent1">
                    <a:lumMod val="50000"/>
                  </a:schemeClr>
                </a:solidFill>
                <a:cs typeface="B Lotus" panose="00000400000000000000" pitchFamily="2" charset="-78"/>
              </a:rPr>
              <a:t>این </a:t>
            </a:r>
            <a:r>
              <a:rPr lang="fa-IR" sz="4800" dirty="0">
                <a:solidFill>
                  <a:schemeClr val="accent1">
                    <a:lumMod val="50000"/>
                  </a:schemeClr>
                </a:solidFill>
                <a:cs typeface="B Lotus" panose="00000400000000000000" pitchFamily="2" charset="-78"/>
              </a:rPr>
              <a:t>افراد معمولا احساسی پنهان و یک طرفه در طول ماهها و یا سالها به شخصی داشته و از توجه و ارتباط با افراد متعدد دیگر خودداری می کنند، درنتیجه تمرکز اصلی او بر درس و یا دیگر فعالیت های مفید خواهد شد.</a:t>
            </a:r>
          </a:p>
          <a:p>
            <a:endParaRPr lang="fa-IR" sz="4400" dirty="0">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396941" y="5312877"/>
            <a:ext cx="3060457" cy="2133132"/>
          </a:xfrm>
          <a:prstGeom prst="rect">
            <a:avLst/>
          </a:prstGeom>
        </p:spPr>
      </p:pic>
    </p:spTree>
    <p:extLst>
      <p:ext uri="{BB962C8B-B14F-4D97-AF65-F5344CB8AC3E}">
        <p14:creationId xmlns:p14="http://schemas.microsoft.com/office/powerpoint/2010/main" val="147376292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45659"/>
            <a:ext cx="12192000" cy="903765"/>
          </a:xfrm>
        </p:spPr>
        <p:txBody>
          <a:bodyPr>
            <a:noAutofit/>
          </a:bodyPr>
          <a:lstStyle/>
          <a:p>
            <a:pPr algn="ctr"/>
            <a:r>
              <a:rPr lang="fa-IR" sz="5400" b="1" dirty="0">
                <a:solidFill>
                  <a:schemeClr val="accent1">
                    <a:lumMod val="50000"/>
                  </a:schemeClr>
                </a:solidFill>
                <a:effectLst>
                  <a:outerShdw blurRad="38100" dist="38100" dir="2700000" algn="tl">
                    <a:srgbClr val="000000">
                      <a:alpha val="43137"/>
                    </a:srgbClr>
                  </a:outerShdw>
                </a:effectLst>
                <a:cs typeface="B Lotus" panose="00000400000000000000" pitchFamily="2" charset="-78"/>
              </a:rPr>
              <a:t>اثرات منفی احساس(عشق) یک </a:t>
            </a:r>
            <a:r>
              <a:rPr lang="fa-IR" sz="5400" b="1" dirty="0" smtClean="0">
                <a:solidFill>
                  <a:schemeClr val="accent1">
                    <a:lumMod val="50000"/>
                  </a:schemeClr>
                </a:solidFill>
                <a:effectLst>
                  <a:outerShdw blurRad="38100" dist="38100" dir="2700000" algn="tl">
                    <a:srgbClr val="000000">
                      <a:alpha val="43137"/>
                    </a:srgbClr>
                  </a:outerShdw>
                </a:effectLst>
                <a:cs typeface="B Lotus" panose="00000400000000000000" pitchFamily="2" charset="-78"/>
              </a:rPr>
              <a:t>طرفه</a:t>
            </a:r>
            <a:endParaRPr lang="fa-IR" sz="5400" b="1" dirty="0">
              <a:solidFill>
                <a:schemeClr val="accent1">
                  <a:lumMod val="50000"/>
                </a:schemeClr>
              </a:solidFill>
              <a:effectLst>
                <a:outerShdw blurRad="38100" dist="38100" dir="2700000" algn="tl">
                  <a:srgbClr val="000000">
                    <a:alpha val="43137"/>
                  </a:srgbClr>
                </a:outerShdw>
              </a:effectLst>
              <a:cs typeface="B Lotus" panose="00000400000000000000" pitchFamily="2" charset="-78"/>
            </a:endParaRPr>
          </a:p>
        </p:txBody>
      </p:sp>
      <p:sp>
        <p:nvSpPr>
          <p:cNvPr id="3" name="Content Placeholder 2"/>
          <p:cNvSpPr>
            <a:spLocks noGrp="1"/>
          </p:cNvSpPr>
          <p:nvPr>
            <p:ph idx="1"/>
          </p:nvPr>
        </p:nvSpPr>
        <p:spPr>
          <a:xfrm>
            <a:off x="134470" y="1331260"/>
            <a:ext cx="12057529" cy="5351927"/>
          </a:xfrm>
        </p:spPr>
        <p:txBody>
          <a:bodyPr>
            <a:normAutofit lnSpcReduction="10000"/>
          </a:bodyPr>
          <a:lstStyle/>
          <a:p>
            <a:pPr algn="just">
              <a:lnSpc>
                <a:spcPct val="100000"/>
              </a:lnSpc>
              <a:buFont typeface="Wingdings" panose="05000000000000000000" pitchFamily="2" charset="2"/>
              <a:buChar char="Ø"/>
            </a:pPr>
            <a:r>
              <a:rPr lang="fa-IR" sz="4400" dirty="0" smtClean="0">
                <a:cs typeface="B Lotus" panose="00000400000000000000" pitchFamily="2" charset="-78"/>
              </a:rPr>
              <a:t>احساس </a:t>
            </a:r>
            <a:r>
              <a:rPr lang="fa-IR" sz="4400" dirty="0">
                <a:cs typeface="B Lotus" panose="00000400000000000000" pitchFamily="2" charset="-78"/>
              </a:rPr>
              <a:t>پنهان و مثبت به کسی، بدون آنکه بتوان آنرا ابراز نمود، فشار روانی زیادی را به انسان وارد می کند. این افراد ماهها و سالها در ذهن خود رابطه احساسی با کسی که او را دوست داشته، برقرار می کنند. </a:t>
            </a:r>
            <a:endParaRPr lang="fa-IR" sz="4400" dirty="0" smtClean="0">
              <a:cs typeface="B Lotus" panose="00000400000000000000" pitchFamily="2" charset="-78"/>
            </a:endParaRPr>
          </a:p>
          <a:p>
            <a:pPr algn="just">
              <a:lnSpc>
                <a:spcPct val="100000"/>
              </a:lnSpc>
              <a:buFont typeface="Wingdings" panose="05000000000000000000" pitchFamily="2" charset="2"/>
              <a:buChar char="Ø"/>
            </a:pPr>
            <a:r>
              <a:rPr lang="fa-IR" sz="4400" dirty="0" smtClean="0">
                <a:cs typeface="B Lotus" panose="00000400000000000000" pitchFamily="2" charset="-78"/>
              </a:rPr>
              <a:t>با </a:t>
            </a:r>
            <a:r>
              <a:rPr lang="fa-IR" sz="4400" dirty="0">
                <a:cs typeface="B Lotus" panose="00000400000000000000" pitchFamily="2" charset="-78"/>
              </a:rPr>
              <a:t>داستانها، روابط عاشقانه و در نهایت ازدواج، آن فرد را در ذهنش سالها تصور می کنند. و زمانی که آن شخص، بی توجهی کرده و یا با فرد دیگری رابطه عاشقانه داشته و یا ازدواج کند، دچار سرخوردگی و غمگینی و حتی افسردگی خواهد شد. </a:t>
            </a:r>
          </a:p>
          <a:p>
            <a:endParaRPr lang="fa-IR" sz="4000" dirty="0">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240302" y="5616294"/>
            <a:ext cx="3060457" cy="2133785"/>
          </a:xfrm>
          <a:prstGeom prst="rect">
            <a:avLst/>
          </a:prstGeom>
        </p:spPr>
      </p:pic>
    </p:spTree>
    <p:extLst>
      <p:ext uri="{BB962C8B-B14F-4D97-AF65-F5344CB8AC3E}">
        <p14:creationId xmlns:p14="http://schemas.microsoft.com/office/powerpoint/2010/main" val="165188421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285397"/>
            <a:ext cx="12192000" cy="2733589"/>
          </a:xfrm>
        </p:spPr>
        <p:txBody>
          <a:bodyPr>
            <a:normAutofit/>
          </a:bodyPr>
          <a:lstStyle/>
          <a:p>
            <a:pPr algn="ctr"/>
            <a:r>
              <a:rPr lang="fa-IR" sz="7200" b="1" dirty="0" smtClean="0">
                <a:solidFill>
                  <a:srgbClr val="0070C0"/>
                </a:solidFill>
              </a:rPr>
              <a:t>09119002389</a:t>
            </a:r>
            <a:r>
              <a:rPr lang="fa-IR" sz="6000" dirty="0" smtClean="0"/>
              <a:t> فرهنگی </a:t>
            </a:r>
            <a:r>
              <a:rPr lang="fa-IR" sz="2000" dirty="0" smtClean="0"/>
              <a:t>(نویسنده کتاب هشت گام برای ازدواج موفق)</a:t>
            </a:r>
            <a:endParaRPr lang="fa-IR" sz="6000" dirty="0"/>
          </a:p>
        </p:txBody>
      </p:sp>
      <p:pic>
        <p:nvPicPr>
          <p:cNvPr id="4" name="Content Placeholder 3"/>
          <p:cNvPicPr>
            <a:picLocks noGrp="1" noChangeAspect="1"/>
          </p:cNvPicPr>
          <p:nvPr>
            <p:ph idx="1"/>
          </p:nvPr>
        </p:nvPicPr>
        <p:blipFill>
          <a:blip r:embed="rId2"/>
          <a:stretch>
            <a:fillRect/>
          </a:stretch>
        </p:blipFill>
        <p:spPr>
          <a:xfrm>
            <a:off x="0" y="-100437"/>
            <a:ext cx="12192000" cy="4991553"/>
          </a:xfrm>
          <a:prstGeom prst="rect">
            <a:avLst/>
          </a:prstGeom>
        </p:spPr>
      </p:pic>
    </p:spTree>
    <p:extLst>
      <p:ext uri="{BB962C8B-B14F-4D97-AF65-F5344CB8AC3E}">
        <p14:creationId xmlns:p14="http://schemas.microsoft.com/office/powerpoint/2010/main" val="26560788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5406"/>
            <a:ext cx="10515600" cy="844528"/>
          </a:xfrm>
        </p:spPr>
        <p:txBody>
          <a:bodyPr/>
          <a:lstStyle/>
          <a:p>
            <a:pPr algn="ctr"/>
            <a:r>
              <a:rPr lang="fa-IR" b="1" dirty="0" smtClean="0">
                <a:solidFill>
                  <a:srgbClr val="00B0F0"/>
                </a:solidFill>
                <a:cs typeface="B Lotus" panose="00000400000000000000" pitchFamily="2" charset="-78"/>
              </a:rPr>
              <a:t>ازدواج تصمیم و انتخابی زمان بر و فرایندی است</a:t>
            </a:r>
            <a:endParaRPr lang="fa-IR" b="1" dirty="0">
              <a:solidFill>
                <a:srgbClr val="00B0F0"/>
              </a:solidFill>
              <a:cs typeface="B Lotus" panose="00000400000000000000" pitchFamily="2" charset="-78"/>
            </a:endParaRPr>
          </a:p>
        </p:txBody>
      </p:sp>
      <p:sp>
        <p:nvSpPr>
          <p:cNvPr id="3" name="Content Placeholder 2"/>
          <p:cNvSpPr>
            <a:spLocks noGrp="1"/>
          </p:cNvSpPr>
          <p:nvPr>
            <p:ph idx="1"/>
          </p:nvPr>
        </p:nvSpPr>
        <p:spPr>
          <a:xfrm>
            <a:off x="163772" y="873457"/>
            <a:ext cx="12028227" cy="5868537"/>
          </a:xfrm>
        </p:spPr>
        <p:txBody>
          <a:bodyPr>
            <a:noAutofit/>
          </a:bodyPr>
          <a:lstStyle/>
          <a:p>
            <a:pPr algn="just">
              <a:lnSpc>
                <a:spcPct val="200000"/>
              </a:lnSpc>
              <a:buFont typeface="Wingdings" panose="05000000000000000000" pitchFamily="2" charset="2"/>
              <a:buChar char="§"/>
            </a:pPr>
            <a:r>
              <a:rPr lang="fa-IR" sz="3200" dirty="0" smtClean="0">
                <a:cs typeface="B Lotus" panose="00000400000000000000" pitchFamily="2" charset="-78"/>
              </a:rPr>
              <a:t>لازمه آن صبر و حوصله و تصمیم گیری بر اساس معیارهای درست است</a:t>
            </a:r>
            <a:endParaRPr lang="fa-IR" sz="3200" dirty="0">
              <a:cs typeface="B Lotus" panose="00000400000000000000" pitchFamily="2" charset="-78"/>
            </a:endParaRPr>
          </a:p>
          <a:p>
            <a:pPr algn="just">
              <a:lnSpc>
                <a:spcPct val="200000"/>
              </a:lnSpc>
              <a:buFont typeface="Wingdings" panose="05000000000000000000" pitchFamily="2" charset="2"/>
              <a:buChar char="§"/>
            </a:pPr>
            <a:r>
              <a:rPr lang="fa-IR" sz="3200" dirty="0" smtClean="0">
                <a:cs typeface="B Lotus" panose="00000400000000000000" pitchFamily="2" charset="-78"/>
              </a:rPr>
              <a:t> </a:t>
            </a:r>
            <a:r>
              <a:rPr lang="fa-IR" sz="3200" dirty="0">
                <a:cs typeface="B Lotus" panose="00000400000000000000" pitchFamily="2" charset="-78"/>
              </a:rPr>
              <a:t>گرفتن مجوز و فرایند مشاوره پیش از ازدواج، از لحاظ زمانی از گرفتن مواردی که شاید لزوم چندانی در زندگی ما نداشته، مانند اخذ گواهینامه کمتر است</a:t>
            </a:r>
            <a:r>
              <a:rPr lang="fa-IR" sz="3200" dirty="0" smtClean="0">
                <a:cs typeface="B Lotus" panose="00000400000000000000" pitchFamily="2" charset="-78"/>
              </a:rPr>
              <a:t>.</a:t>
            </a:r>
          </a:p>
          <a:p>
            <a:pPr algn="just">
              <a:lnSpc>
                <a:spcPct val="200000"/>
              </a:lnSpc>
              <a:buFont typeface="Wingdings" panose="05000000000000000000" pitchFamily="2" charset="2"/>
              <a:buChar char="§"/>
            </a:pPr>
            <a:r>
              <a:rPr lang="fa-IR" sz="3200" dirty="0" smtClean="0">
                <a:cs typeface="B Lotus" panose="00000400000000000000" pitchFamily="2" charset="-78"/>
              </a:rPr>
              <a:t>متاسفانه تصمیم انتخاب فرد مناسب برای ازدواج از تصمیم برای خرید هرکدام از لوازم ازدواج و مواردی مانند نحوه برگزاری عقد وعروسی زمان کمتری را به خود اختصاص داده است.</a:t>
            </a:r>
            <a:endParaRPr lang="fa-IR" sz="3200" dirty="0">
              <a:cs typeface="B Lotus" panose="00000400000000000000" pitchFamily="2" charset="-78"/>
            </a:endParaRPr>
          </a:p>
        </p:txBody>
      </p:sp>
      <p:pic>
        <p:nvPicPr>
          <p:cNvPr id="4" name="Picture 3"/>
          <p:cNvPicPr>
            <a:picLocks noChangeAspect="1"/>
          </p:cNvPicPr>
          <p:nvPr/>
        </p:nvPicPr>
        <p:blipFill>
          <a:blip r:embed="rId2"/>
          <a:stretch>
            <a:fillRect/>
          </a:stretch>
        </p:blipFill>
        <p:spPr>
          <a:xfrm>
            <a:off x="163772" y="5863942"/>
            <a:ext cx="3060457" cy="1988116"/>
          </a:xfrm>
          <a:prstGeom prst="rect">
            <a:avLst/>
          </a:prstGeom>
        </p:spPr>
      </p:pic>
    </p:spTree>
    <p:extLst>
      <p:ext uri="{BB962C8B-B14F-4D97-AF65-F5344CB8AC3E}">
        <p14:creationId xmlns:p14="http://schemas.microsoft.com/office/powerpoint/2010/main" val="276597204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p:spPr>
      </p:pic>
      <p:sp>
        <p:nvSpPr>
          <p:cNvPr id="6" name="Title 1"/>
          <p:cNvSpPr>
            <a:spLocks noGrp="1"/>
          </p:cNvSpPr>
          <p:nvPr>
            <p:ph type="title"/>
          </p:nvPr>
        </p:nvSpPr>
        <p:spPr>
          <a:xfrm>
            <a:off x="-447969" y="5117911"/>
            <a:ext cx="4010035" cy="1740090"/>
          </a:xfrm>
        </p:spPr>
        <p:txBody>
          <a:bodyPr/>
          <a:lstStyle/>
          <a:p>
            <a:r>
              <a:rPr lang="fa-IR" dirty="0" smtClean="0">
                <a:solidFill>
                  <a:schemeClr val="bg1"/>
                </a:solidFill>
              </a:rPr>
              <a:t>شاد و با ترنم باشید</a:t>
            </a:r>
            <a:endParaRPr lang="fa-IR" dirty="0">
              <a:solidFill>
                <a:schemeClr val="bg1"/>
              </a:solidFill>
            </a:endParaRPr>
          </a:p>
        </p:txBody>
      </p:sp>
    </p:spTree>
    <p:extLst>
      <p:ext uri="{BB962C8B-B14F-4D97-AF65-F5344CB8AC3E}">
        <p14:creationId xmlns:p14="http://schemas.microsoft.com/office/powerpoint/2010/main" val="24673284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otalTime>5925</TotalTime>
  <Words>5574</Words>
  <Application>Microsoft Office PowerPoint</Application>
  <PresentationFormat>Widescreen</PresentationFormat>
  <Paragraphs>346</Paragraphs>
  <Slides>90</Slides>
  <Notes>0</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90</vt:i4>
      </vt:variant>
    </vt:vector>
  </HeadingPairs>
  <TitlesOfParts>
    <vt:vector size="103" baseType="lpstr">
      <vt:lpstr>Arial</vt:lpstr>
      <vt:lpstr>B Lotus</vt:lpstr>
      <vt:lpstr>B Nazanin</vt:lpstr>
      <vt:lpstr>Calibri</vt:lpstr>
      <vt:lpstr>Calibri Light</vt:lpstr>
      <vt:lpstr>Century Gothic</vt:lpstr>
      <vt:lpstr>Courier New</vt:lpstr>
      <vt:lpstr>Tahoma</vt:lpstr>
      <vt:lpstr>Times New Roman</vt:lpstr>
      <vt:lpstr>Wingdings</vt:lpstr>
      <vt:lpstr>Wingdings 3</vt:lpstr>
      <vt:lpstr>Office Theme</vt:lpstr>
      <vt:lpstr>Wisp</vt:lpstr>
      <vt:lpstr>  </vt:lpstr>
      <vt:lpstr>PowerPoint Presentation</vt:lpstr>
      <vt:lpstr>PowerPoint Presentation</vt:lpstr>
      <vt:lpstr>کتاب هشت گام برای ازدواج موفق به زبانی ساده، علمی و کاربردی با مثالهای ملموس تألیف گردیده است. </vt:lpstr>
      <vt:lpstr>PowerPoint Presentation</vt:lpstr>
      <vt:lpstr>PowerPoint Presentation</vt:lpstr>
      <vt:lpstr>هدف اصلی آموزش پیش از ازدواج</vt:lpstr>
      <vt:lpstr> کمک برای مهمترین تصمیم زندگی </vt:lpstr>
      <vt:lpstr>ازدواج تصمیم و انتخابی زمان بر و فرایندی است</vt:lpstr>
      <vt:lpstr>آمارهای بالای طلاق در جامعه، زنگ خطری برای افراد، خانواده و جامعه است</vt:lpstr>
      <vt:lpstr>لازمه زندگی شاد و آرام، انتخاب درست است</vt:lpstr>
      <vt:lpstr>طفره برخی افراد از آموزش پیش از ازدواج</vt:lpstr>
      <vt:lpstr>دلایل طفره برخی افراد از آموزش پیش از ازدواج</vt:lpstr>
      <vt:lpstr> هزینه های جلسات مشاوره</vt:lpstr>
      <vt:lpstr>عوامل موثر در ازدواج موفق</vt:lpstr>
      <vt:lpstr>باتوجه به توضیحاتی که داشتم برای اینکه ازدواج موفقی داشته باشیم میبایست مسیر درستی را طی کنیم</vt:lpstr>
      <vt:lpstr>ازدواج یک فرایند است</vt:lpstr>
      <vt:lpstr>اثرات مثبت گامهای 8 گانه ازدواج</vt:lpstr>
      <vt:lpstr>گام های 8 گانه ازدواج موفق</vt:lpstr>
      <vt:lpstr>گام اول (انگیزه و آگاهی)</vt:lpstr>
      <vt:lpstr>پرسش در گام اول: آگاهی </vt:lpstr>
      <vt:lpstr>پرسش در گام اول: انگیزه</vt:lpstr>
      <vt:lpstr>بعد از اینکه گام اول را برای ازدواج برداشتید</vt:lpstr>
      <vt:lpstr>گام دوم (داشتن شرایط مناسب)</vt:lpstr>
      <vt:lpstr>الف( داشتن شرایط لازم) </vt:lpstr>
      <vt:lpstr>تاکید صرف بر شرایط لازم</vt:lpstr>
      <vt:lpstr>ب) شرایط کافی</vt:lpstr>
      <vt:lpstr>ج) شرایط درست </vt:lpstr>
      <vt:lpstr>داشتن دلایل درست و منطقی برای ازدواج</vt:lpstr>
      <vt:lpstr>داشتن دلایل درست و منطقی برای ازدواج</vt:lpstr>
      <vt:lpstr> بررسی دلایل افراد برای ازدواج، در پیش بینی ازدواج موفق یا ناموفق، میتواند موثر باشد. </vt:lpstr>
      <vt:lpstr>گام سوم ( داشتن دلایل درست)</vt:lpstr>
      <vt:lpstr>دلایل درست و مجموعه ای از تفکرات و باورهای درست</vt:lpstr>
      <vt:lpstr>سوالات مهم از خود و طرف مقابل برای اطلاع از انگیزه، شرایط مناسب و دلایل فرد برای ازدواج</vt:lpstr>
      <vt:lpstr> در مرحله اول، این سوالات نگاه شفاف و روشنی برای ازدواج موفق ایجاد کرده، و میتواند دریچه مناسبی برای نفوذ در لایه های پیچیده ذهنی خودمان و طرف مقابلمان باشد.  </vt:lpstr>
      <vt:lpstr>PowerPoint Presentation</vt:lpstr>
      <vt:lpstr>PowerPoint Presentation</vt:lpstr>
      <vt:lpstr>دلایل اشتباه برای ازدواج </vt:lpstr>
      <vt:lpstr>برخی افراد با دلایل اشتباه ازدواج میکنند و این یکی از مهمترین دلایل ازدواج های شکست خورده است</vt:lpstr>
      <vt:lpstr>PowerPoint Presentation</vt:lpstr>
      <vt:lpstr>مهمترین دلایل اشتباه برای ازدواج (38دلیل اشتباه)</vt:lpstr>
      <vt:lpstr>مهمترین دلایل اشتباه برای ازدواج (38دلیل اشتباه)</vt:lpstr>
      <vt:lpstr>گام چهارم (آمادگی فردی)</vt:lpstr>
      <vt:lpstr> آمادگی فردی </vt:lpstr>
      <vt:lpstr> الف) آمادگی جسمی  </vt:lpstr>
      <vt:lpstr> آمادگی فکری </vt:lpstr>
      <vt:lpstr> آمادگی فکری شامل 3 آمادگی است: </vt:lpstr>
      <vt:lpstr>آمادگی عاطفی و هیجانی شامل 3 آمادگی می باشد:</vt:lpstr>
      <vt:lpstr>PowerPoint Presentation</vt:lpstr>
      <vt:lpstr> آمادگی جنسی  </vt:lpstr>
      <vt:lpstr>مشکلات و اختلالات جنسی </vt:lpstr>
      <vt:lpstr>PowerPoint Presentation</vt:lpstr>
      <vt:lpstr> آمادگی مالی </vt:lpstr>
      <vt:lpstr>آمادگی ارتباط اجتماعی</vt:lpstr>
      <vt:lpstr> پنجمین گام:  آمادگی خانوادگی </vt:lpstr>
      <vt:lpstr>آمادگی خانوادگی</vt:lpstr>
      <vt:lpstr> الف) آمادگی مالی خانواده </vt:lpstr>
      <vt:lpstr> ب) رضایت و پذیرش خانواده </vt:lpstr>
      <vt:lpstr>PowerPoint Presentation</vt:lpstr>
      <vt:lpstr>ج) عدم تنش در فضای خانواده: </vt:lpstr>
      <vt:lpstr>  عدم تنش در فضای خانواده:  </vt:lpstr>
      <vt:lpstr>PowerPoint Presentation</vt:lpstr>
      <vt:lpstr>   گام ششم : انتخاب فرد مناسب برای همسری </vt:lpstr>
      <vt:lpstr>گام ششم شامل دوعامل مهم میباشد: </vt:lpstr>
      <vt:lpstr>عوامل موثر در انتخاب فرد مناسب</vt:lpstr>
      <vt:lpstr>گام ششم (انتخاب فرد مناسب) </vt:lpstr>
      <vt:lpstr>ب) شناخت : 1_ خودشناسی </vt:lpstr>
      <vt:lpstr>شناخت طرف مقابل</vt:lpstr>
      <vt:lpstr>گام هفتم (داشتن یا کسب مهارتهای همسرداری)</vt:lpstr>
      <vt:lpstr>چگونگی کسب مهارتهای همسرداری</vt:lpstr>
      <vt:lpstr>گام هشتم (مشاوره پیش از ازدواج)</vt:lpstr>
      <vt:lpstr>انواع 5 گانه عشق واقعی و کاذب:</vt:lpstr>
      <vt:lpstr>به نظر من فرمول عشق واقعی در زندگی زناشویی را اینطور می توان نوشت:</vt:lpstr>
      <vt:lpstr>زمانی که تمامی این 5 عامل در یک ازدواج وجود داشته باشد:</vt:lpstr>
      <vt:lpstr>عشق واقعی:  </vt:lpstr>
      <vt:lpstr>PowerPoint Presentation</vt:lpstr>
      <vt:lpstr>مدلهای عشق کاذب</vt:lpstr>
      <vt:lpstr>مدل 1_  ازدواج بر مبنای عشق کاذب و زندگی زناشویی با رضایت کم:  (شور و شوق، هیجان و احساس + شناخت و ارزیابی نادرست) + (سلامت روانشناختی و شخصیتی + داشتن مهارتهای همسرداری)</vt:lpstr>
      <vt:lpstr>  </vt:lpstr>
      <vt:lpstr>مدل 2_  ازدواج بر مبنای عشق کاذب و زندگی زناشویی با رضایت کم :  (شور و شوق، هیجان و احساس + شناخت و ارزیابی نادرست) + (عدم سلامت روانی و شخصیتی + داشتن مهارتهای همسرداری)</vt:lpstr>
      <vt:lpstr>PowerPoint Presentation</vt:lpstr>
      <vt:lpstr>مدل 3 _  ازدواج بر مبنای عشق کاذب و زندگی زناشویی با رضایت کم:  (شور و شوق، هیجان و احساس + شناخت و ارزیابی نادرست) + ( سلامت روانشناختی و شخصیتی + عدم مهارتهای همسرداری)</vt:lpstr>
      <vt:lpstr>مدل 4_  ازدواج بر مبنای عشق کاذب و زندگی زناشویی با رضایت کم:  (شور و شوق، هیجان و احساس + شناخت و ارزیابی نادرست) + (عدم سلامت روانشناختی و شخصیتی + عدم مهارتهای همسرداری)</vt:lpstr>
      <vt:lpstr>PowerPoint Presentation</vt:lpstr>
      <vt:lpstr>مدل 5_  عشق کاذب احساس یک طرفه (عشق یک طرفه)  دنیای شخصی و شدیدا احساسی فرد بدون ابراز نمودن آن و اطلاع فرد مقابل</vt:lpstr>
      <vt:lpstr>PowerPoint Presentation</vt:lpstr>
      <vt:lpstr>اثرات مثبت احساس (عشق) یک طرفه</vt:lpstr>
      <vt:lpstr>اثرات منفی احساس(عشق) یک طرفه</vt:lpstr>
      <vt:lpstr>09119002389 فرهنگی (نویسنده کتاب هشت گام برای ازدواج موفق)</vt:lpstr>
      <vt:lpstr>شاد و با ترنم باشید</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مهارت های همسرداری</dc:title>
  <dc:creator>iran</dc:creator>
  <cp:lastModifiedBy>iran</cp:lastModifiedBy>
  <cp:revision>288</cp:revision>
  <dcterms:created xsi:type="dcterms:W3CDTF">2017-05-26T11:09:55Z</dcterms:created>
  <dcterms:modified xsi:type="dcterms:W3CDTF">2019-01-30T12:20:58Z</dcterms:modified>
</cp:coreProperties>
</file>